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515" r:id="rId4"/>
    <p:sldId id="519" r:id="rId5"/>
    <p:sldId id="1761" r:id="rId6"/>
    <p:sldId id="1770" r:id="rId7"/>
    <p:sldId id="1774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5" r:id="rId17"/>
    <p:sldId id="267" r:id="rId18"/>
    <p:sldId id="268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655E-A853-42D1-A93E-F385DE18EBF5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15921-2A4A-471A-B4EE-16A991AB16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70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84F30-17AD-2F42-82A7-6019A165E2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7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84F30-17AD-2F42-82A7-6019A165E2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B4C54-E251-499B-A286-5454B6610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7950CD4B-3CCE-495F-AD1A-930A95010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BFD01A4-AEC0-4B4D-B937-A2ABE11B7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2C88069-8A42-424B-A72F-C6C5EA46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B345A91-43F2-4236-B253-D7F4B88D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23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8D0C61-7DC8-4D27-83A8-0F747699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B4549683-8F4B-4730-8958-223CE1C42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92EE881-247C-436B-A3C7-AF9866ED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45F1143-DE31-4523-B28B-A0EC1C25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DFF1994-995E-4BBE-8724-62D972A3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63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8F919855-6E87-4EA2-A712-34E25558D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1201A25B-48C5-4F17-977D-E6B2FF1C5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2951934-04DE-402E-A192-F132E27C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2491C14-52EE-45F8-A33E-483A411D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F59529D-8264-4D1D-BC10-D1AB35F6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2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0334-0F77-4C7B-8B62-5F0DE0D8A8A9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9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333-39C1-41BB-B664-8A7F495CB00C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9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CD2-049E-4B2F-95CA-A60D42419BA6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7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BC02-5AC6-4881-AB9D-FB3FAD56BC22}" type="datetime1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5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1096-71ED-4C7C-8F8F-716C79020556}" type="datetime1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5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95C9-33D5-40F6-950D-E23A7BD6BB9A}" type="datetime1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0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5DEF-47F7-4303-B45D-A8813B6BBA14}" type="datetime1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07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B9CF-3269-4ACF-8694-B2D3261A5AD9}" type="datetime1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91B80-3B8E-413C-9B1C-3085F970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6D33B22-23C9-4453-B727-A3DC26F9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0CDF4D2-539C-44BD-828A-426A788E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9D55C9D-1439-4161-AD18-A58C3106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254DADF-AEF0-4B8B-ABCB-13C30252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20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752-6DA3-42FF-BF09-6ABF9BA886A3}" type="datetime1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71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377-2804-4A5D-8C33-16AF30CDD90E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3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06C3-FA37-4F1E-8E80-E25938400812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5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64208"/>
            <a:ext cx="10363200" cy="457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20042"/>
            <a:ext cx="11164824" cy="430887"/>
          </a:xfrm>
        </p:spPr>
        <p:txBody>
          <a:bodyPr lIns="0" tIns="0" rIns="0" bIns="0" anchor="t" anchorCtr="0">
            <a:spAutoFit/>
          </a:bodyPr>
          <a:lstStyle>
            <a:lvl1pPr>
              <a:defRPr sz="2800"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AE1AC5-F9FF-459A-9FBF-74161A7A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E97-05A9-4296-B0B6-5B9B45EA558C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2D9C0F9F-AEB8-4475-B6C9-65F1F9FCFAAA}"/>
              </a:ext>
            </a:extLst>
          </p:cNvPr>
          <p:cNvSpPr txBox="1">
            <a:spLocks/>
          </p:cNvSpPr>
          <p:nvPr/>
        </p:nvSpPr>
        <p:spPr>
          <a:xfrm>
            <a:off x="501651" y="6461114"/>
            <a:ext cx="11690349" cy="16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None/>
              <a:defRPr sz="2400" b="0" i="0" kern="1200">
                <a:solidFill>
                  <a:schemeClr val="accent3"/>
                </a:solidFill>
                <a:latin typeface="Gill Sans MT"/>
                <a:ea typeface="+mn-ea"/>
                <a:cs typeface="Gill Sans MT"/>
              </a:defRPr>
            </a:lvl1pPr>
            <a:lvl2pPr marL="513160" indent="-172641" algn="l" defTabSz="3429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685800" indent="-172641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859631" indent="-173831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941785" indent="-172641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5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900"/>
              <a:t>Проект USAID </a:t>
            </a:r>
          </a:p>
          <a:p>
            <a:pPr>
              <a:spcAft>
                <a:spcPts val="0"/>
              </a:spcAft>
            </a:pPr>
            <a:r>
              <a:rPr lang="ru-RU" sz="900"/>
              <a:t>ПІДТРИМКА РЕФОРМИ ОХОРОНИ ЗДОРОВ’Я </a:t>
            </a:r>
          </a:p>
        </p:txBody>
      </p:sp>
    </p:spTree>
    <p:extLst>
      <p:ext uri="{BB962C8B-B14F-4D97-AF65-F5344CB8AC3E}">
        <p14:creationId xmlns:p14="http://schemas.microsoft.com/office/powerpoint/2010/main" val="2884422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77242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2FD21D-3BFF-4181-9357-0DFA1C12A8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E6EE97-05A9-4296-B0B6-5B9B45EA558C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5C92AE08-0EF8-4B3F-95D0-2C2EE5896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1" y="317502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8381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2 columns of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2"/>
            <a:ext cx="1120266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777242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90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>
                <a:solidFill>
                  <a:schemeClr val="tx1"/>
                </a:solidFill>
              </a:defRPr>
            </a:lvl1pPr>
            <a:lvl2pPr>
              <a:tabLst>
                <a:tab pos="3771900" algn="r"/>
              </a:tabLst>
              <a:defRPr>
                <a:solidFill>
                  <a:schemeClr val="tx1"/>
                </a:solidFill>
              </a:defRPr>
            </a:lvl2pPr>
            <a:lvl3pPr>
              <a:tabLst>
                <a:tab pos="3771900" algn="r"/>
              </a:tabLst>
              <a:defRPr>
                <a:solidFill>
                  <a:schemeClr val="tx1"/>
                </a:solidFill>
              </a:defRPr>
            </a:lvl3pPr>
            <a:lvl4pPr>
              <a:tabLst>
                <a:tab pos="3771900" algn="r"/>
              </a:tabLst>
              <a:defRPr>
                <a:solidFill>
                  <a:schemeClr val="tx1"/>
                </a:solidFill>
              </a:defRPr>
            </a:lvl4pPr>
            <a:lvl5pPr>
              <a:tabLst>
                <a:tab pos="3771900" algn="r"/>
              </a:tabLst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40" y="1665290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>
                <a:solidFill>
                  <a:schemeClr val="tx1"/>
                </a:solidFill>
              </a:defRPr>
            </a:lvl1pPr>
            <a:lvl2pPr>
              <a:tabLst>
                <a:tab pos="3771900" algn="r"/>
              </a:tabLst>
              <a:defRPr>
                <a:solidFill>
                  <a:schemeClr val="tx1"/>
                </a:solidFill>
              </a:defRPr>
            </a:lvl2pPr>
            <a:lvl3pPr>
              <a:tabLst>
                <a:tab pos="3771900" algn="r"/>
              </a:tabLst>
              <a:defRPr>
                <a:solidFill>
                  <a:schemeClr val="tx1"/>
                </a:solidFill>
              </a:defRPr>
            </a:lvl3pPr>
            <a:lvl4pPr>
              <a:tabLst>
                <a:tab pos="3771900" algn="r"/>
              </a:tabLst>
              <a:defRPr>
                <a:solidFill>
                  <a:schemeClr val="tx1"/>
                </a:solidFill>
              </a:defRPr>
            </a:lvl4pPr>
            <a:lvl5pPr>
              <a:tabLst>
                <a:tab pos="3771900" algn="r"/>
              </a:tabLst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608621-2B50-4664-B04C-1B098D510A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19F2AB8-4627-412B-9FE5-4CF90E03E3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80E7E8A7-5E4A-488F-8EF7-EAD1AF6299F7}"/>
              </a:ext>
            </a:extLst>
          </p:cNvPr>
          <p:cNvSpPr txBox="1">
            <a:spLocks/>
          </p:cNvSpPr>
          <p:nvPr userDrawn="1"/>
        </p:nvSpPr>
        <p:spPr>
          <a:xfrm>
            <a:off x="501651" y="6461114"/>
            <a:ext cx="11690349" cy="16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None/>
              <a:defRPr sz="2400" b="0" i="0" kern="1200">
                <a:solidFill>
                  <a:schemeClr val="accent3"/>
                </a:solidFill>
                <a:latin typeface="Gill Sans MT"/>
                <a:ea typeface="+mn-ea"/>
                <a:cs typeface="Gill Sans MT"/>
              </a:defRPr>
            </a:lvl1pPr>
            <a:lvl2pPr marL="513160" indent="-172641" algn="l" defTabSz="3429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685800" indent="-172641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859631" indent="-173831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941785" indent="-172641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5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900"/>
              <a:t>Проект USAID </a:t>
            </a:r>
          </a:p>
          <a:p>
            <a:pPr>
              <a:spcAft>
                <a:spcPts val="0"/>
              </a:spcAft>
            </a:pPr>
            <a:r>
              <a:rPr lang="ru-RU" sz="900"/>
              <a:t>ПІДТРИМКА РЕФОРМИ ОХОРОНИ ЗДОРОВ’Я </a:t>
            </a:r>
          </a:p>
        </p:txBody>
      </p:sp>
    </p:spTree>
    <p:extLst>
      <p:ext uri="{BB962C8B-B14F-4D97-AF65-F5344CB8AC3E}">
        <p14:creationId xmlns:p14="http://schemas.microsoft.com/office/powerpoint/2010/main" val="95867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8EA232-1B1F-425D-87F8-0BDD072C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F7A211E5-4DCD-4348-8B8B-FEC41921B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8743B39-FB73-4612-9ABB-4AE9C63E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303A550-BB1A-4541-8FBF-13141840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7DEE189-DA9C-40DB-8C80-E1A10BB3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2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FEF40B-0AF6-473C-A1E4-C4A4AA39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7C8526F-BA1D-40FF-8AFE-8F00D8D76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BDA5632E-DD37-4667-B1ED-D53AA4B5C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BF2825B8-DDE6-4E76-A815-FC40B5E4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2A3E2AB4-ED63-4D69-9B4D-F8B0B6D3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DF854C1E-F89A-4D28-8665-10C45E8E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8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8772D-785E-4902-A51A-0FA89D65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8B3778B-7CF2-4352-BB19-AC115B8A1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0E10EA4-4EF5-4046-A733-8A9B8F320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BDD12C49-9A83-4833-9A51-4F699A0A9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9A1981CE-0C67-4244-94E0-482922645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F0240B1B-6094-447C-9363-AA62C9A5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9E146539-E49B-464E-8720-66D0487F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5BD64127-74F5-4EAF-A686-B80DFF39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33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63869-3B33-4F6D-9EF9-03330812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2BDBDE4C-69C2-4442-BB45-147FC2FE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DC85BA5E-115B-4596-8496-4E24009A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72CE8F29-344E-48AF-8F22-D9455936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E8190AB2-C2DA-4241-986A-9B0C6DE6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D862BB04-6860-4528-B6C7-FFFAB263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50CC1323-0C76-484E-857D-862B73F3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0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28E3F-D54B-43B7-8C7F-99B8D8FE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3E30869-CA1C-4A2F-AD55-01117E73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4717E820-BF8E-4707-A9EB-0E2EA791F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B21335F9-E7C8-4D70-9786-AFBDEEB9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61C4EDD3-639B-4EA9-A5AF-1EBD2E62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25F8175-B8E9-48E1-9A06-7B827510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7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084229-92F5-40E6-B203-24580E83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62B8EB2B-70D2-4AD3-9C6C-AB1918CC0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E4356AC-D7C9-442A-BF24-77D890EEB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1E95C04F-E4BD-4CF3-8134-75370F6B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C71A8344-B581-4FCC-B8A3-9B07ECFF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948303B9-0F63-456E-A984-503F1C3C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0086A27A-9454-4661-9508-380CE3F1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CD717DB0-981E-4D9C-AD07-42EC57747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B825C81-027B-49F9-9141-C0D3EC4E5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A5BC-2754-4693-854C-2C521748A52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1D761E8-E40A-494F-B23F-2A1A915EE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670D7C2-264E-49A4-8342-14FABE2FB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7F1B-0BF3-4AC2-9664-7A53D5AC1E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40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AD50-66E9-4EAE-838E-4336EB9A20E3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170B-B51C-2542-8E90-117AFF94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5C3132-2ABC-4402-9B26-EE4C64051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НС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та громад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E7C9551-4D0E-4A7F-B04D-836BE4778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97426"/>
          </a:xfrm>
        </p:spPr>
        <p:txBody>
          <a:bodyPr>
            <a:normAutofit lnSpcReduction="10000"/>
          </a:bodyPr>
          <a:lstStyle/>
          <a:p>
            <a:pPr lvl="0" indent="180340">
              <a:spcBef>
                <a:spcPts val="0"/>
              </a:spcBef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a typeface="Montserrat"/>
              <a:cs typeface="Montserrat"/>
              <a:sym typeface="Montserrat"/>
            </a:endParaRPr>
          </a:p>
          <a:p>
            <a:pPr lvl="0" indent="180340">
              <a:spcBef>
                <a:spcPts val="0"/>
              </a:spcBef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Стратегія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розвитку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системи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охорони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здоров’я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 </a:t>
            </a:r>
          </a:p>
          <a:p>
            <a:pPr lvl="0" indent="180340"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до 2030 року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dirty="0"/>
          </a:p>
          <a:p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грудня 2021 року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230FDA16-EB23-48EF-B696-6ECC4CAEAEFA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A21F5B22-BCEE-4575-A400-4314EBD0FA0F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56B369-B5B0-4749-8A41-83DC2F2C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7187A4-CA5B-4084-B4B5-3599429B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36"/>
            <a:ext cx="10515600" cy="964734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завдання: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41F6682-8862-44B4-90C3-41569700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5142245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комплексного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мультисекторального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підходу у вирішенні питань, пов’язаних із соціальними детермінантами здоров'я на різних етапах усього життя людини для сприяння справедливості щодо здоров’я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комплексних заходів, спрямовані на екологічні детермінанти здоров’я, включаючи зміни клімату, з метою створення безпечного, здорового середовища життєдіяльності людини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заходів щодо подолання ключових факторів ризику, що спричиняють високому тягарю захворювань.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систем харчування, які сприяють рівноправному доступу до безпечних, здорових та екологічно чистих продуктів харчування протягом усього життя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поширення сприятливої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безпеки життєстійкості і екологічної стійкості міст і населених пунктів</a:t>
            </a:r>
          </a:p>
          <a:p>
            <a:endParaRPr lang="uk-UA" dirty="0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xmlns="" id="{B562D839-6D9B-410F-9F1D-E5EDDA7E9D46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5B45361C-9DE7-492F-83EE-9227689BEF97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BCB699-48BE-4155-85EA-1C1C8540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2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24E7B-3199-493A-9694-2750D5EB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558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5375326-98CC-4214-97AC-E7E89001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4"/>
            <a:ext cx="10515600" cy="4868279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багатосекторальні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 дій щодо готовності до надзвичайних ситуацій та управління ризиками на основі ситуаційного аналізу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 системи моніторингу, збору даних та раннього повідомлення про ризики і загрози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 лабораторії, що відповідають міжнародним стандартам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біобезпеки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біозахисту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підготовлені кадри в охороні здоров’я (як фахівці громадського здоров’я, так і надавачі медичної допомоги) та служб екстреної медичної допомоги; спроможні до навантаження та безпечні лікарні; готовність у пунктах в’їзду.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захворюваннями, що передаються через харчові продукти та від тварин, із застосуванням підходу «Єдине здоров’я»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до пандемічного грипу, респіраторних патогенів, включаючи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 заходів протидії протимікробній резистентності та іншим загрозам здоров'ю населення та безпеці країни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50854220-2318-48CA-8C0A-F508ADD5AB57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14276458-5D78-4601-BB55-5D6FE6CD3CD0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F62357-88EC-417D-9FBF-8CEC72A7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6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24B4D-D7E5-40CA-AA78-5504138D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892"/>
            <a:ext cx="10515600" cy="68789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завдання: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642849B-2444-4D9D-8AF6-70E4496A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791"/>
            <a:ext cx="10515600" cy="5419083"/>
          </a:xfrm>
        </p:spPr>
        <p:txBody>
          <a:bodyPr>
            <a:normAutofit lnSpcReduction="10000"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ефективної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міжсекторальної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координації за принципом «Єдине здоров’я»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операційного інформаційного механізму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наявності та ефективного функціонування ключових елементів системи з готовності та реагування на надзвичайні ситуації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стратегії профілактики пріоритетних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пандемічним/епідемічним потенціалом та запровадити заходи зі зниження виникнення ризику появи патогенів з високим ступенем небезпеки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безперервного доступу до основних медичних послуг в умовах виникнення надзвичайних ситуацій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функціонування механізму активації оперативного фінансування, заходів з попередження виникнення та подолання наслідків надзвичайних ситуацій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планування та реалізації систематичної оцінювання, аналізу та заходів щодо вдосконалення спроможності системи та її ключових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ефективної та якісної кризової комунікації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аналітичних інструментів з прогнозування та моделювання розвитку надзвичайних ситуацій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xmlns="" id="{FA6259A1-AE18-4C69-B324-7AB2D4636B8B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D32A8FC0-BEFF-4787-AF06-AEDC98786FF5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70F3A4-A7A6-45A6-A708-DF32E8972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6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C7CD5-3023-4423-B525-07D0C6AB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837"/>
            <a:ext cx="10515600" cy="8472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та громад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D43D73D-70E3-4EC7-BE69-063C4539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144"/>
            <a:ext cx="10515600" cy="4959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Стратегічний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пріоритет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Підвищено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відповідальності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людей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щодо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власного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здоров’я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права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прийняття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клінічних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рішень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власне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здоров'я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благополуччя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усвідомлених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медичних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втручань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організаційних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правових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інформаційних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цифрових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умов для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індивідуальних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людей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власного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здоров’я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населенням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якісної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достовірної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базується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фактах і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доказах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uk-UA" sz="2000"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296182E3-3E09-472C-A5AF-B0DE08A28C8C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686ABF78-A177-4CB7-B546-AB7EF925F75D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B87359-231F-4588-B2D3-636FC1DA7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9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D43D73D-70E3-4EC7-BE69-063C4539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1177"/>
            <a:ext cx="10515600" cy="5675153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та впровадження комунікаційних програм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питання здоров'я до шкільних та інших освітніх програм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ефективні механізми розвитку та підтримки цифрових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користувачів електронних технологій отримувачами медичної допомоги та медичних працівників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зручних та прозорих механізмів доступу отримувачів медичних послуг до повних даних про своє здоров’я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стандартів «простої/ зрозумілої мови»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моделі спільного прийняття клінічних рішень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удосконалити процедури медичної довіреності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сервісів для управління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громадян до даних та  управління інформацію про своє здоров’я, доступні та надані послуги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платформи для громадян із можливістю створювати спільноти взаємодії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систематичних аналітичні дослідження поведінки населення та обізнаності щодо здоров’я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296182E3-3E09-472C-A5AF-B0DE08A28C8C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D3D5207F-F788-4E5D-8173-E0EE31B6F2D4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45452A-603B-4BD1-96A6-32750FED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75398E7-F600-47FD-9AF0-46C7F00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670"/>
            <a:ext cx="10515600" cy="549202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завдання: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808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D52AF2-19B6-4E5B-A470-30B8C8EF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18"/>
            <a:ext cx="10515600" cy="1133254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Створено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громад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07B242A-D05E-4C0B-8EBB-ACC375376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295"/>
            <a:ext cx="10515600" cy="5125674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людьми та громадою,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людино-орієнтованого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щирості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доступною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повагою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xmlns="" id="{8D469E60-5F2C-4D0F-80BA-DECE966DF422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DED3B03B-70CB-4FC4-917B-FD5F514CFB76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4203DB-5623-4400-A80F-65666BF62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C7CD5-3023-4423-B525-07D0C6AB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393"/>
            <a:ext cx="10515600" cy="855677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завдання: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D43D73D-70E3-4EC7-BE69-063C4539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645"/>
            <a:ext cx="10515600" cy="4884318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практики захисту прав споживачів на всі медичні послуги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залученості споживачів до планування медичних послуг та організації надання медичної допомоги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технічної можливості для доступу до знеособлених медичних та операційних даних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OpenData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прозорих правил їх використання для інститутів громадянського суспільства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набору інструментів клієнтської підтримки користувачів та працівників охорони здоров’я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механізму проведення точкового,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рандомізованого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доступності та якості надання медичних послуг якості (таємний покупець)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забезпеченню постійного зворотного зв'язку від одержувачів послуг та обліку даної інформації для постійного покращення якості послуг 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296182E3-3E09-472C-A5AF-B0DE08A28C8C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5F6C20E1-BE65-40ED-8C49-75AA0FC0A27E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AC708A-7104-4B62-9A0D-4E543F313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C5D547FC-D8B3-4658-8D13-630E6C19E716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xmlns="" id="{03CDABE3-0DD0-485C-975C-AD2261ED95D6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64A02F4-FD25-4C53-9519-82250CD8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xmlns="" id="{810A9056-BEE2-4283-A649-FAA8429A3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4400" dirty="0">
                <a:solidFill>
                  <a:prstClr val="black"/>
                </a:solidFill>
              </a:rPr>
              <a:t>Дякую за увагу</a:t>
            </a:r>
            <a:endParaRPr lang="en-US" sz="4400" dirty="0">
              <a:solidFill>
                <a:prstClr val="black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648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227765"/>
            <a:ext cx="872523" cy="549202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xmlns="" id="{95FA383C-DA34-4D3B-914E-9D3B3FD9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607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A57F3DD-0F17-4A35-B12C-766350CDC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08" y="776967"/>
            <a:ext cx="1331928" cy="1331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CEBDB0-7A63-474A-A991-EFF5580E3C2D}"/>
              </a:ext>
            </a:extLst>
          </p:cNvPr>
          <p:cNvSpPr txBox="1"/>
          <p:nvPr/>
        </p:nvSpPr>
        <p:spPr>
          <a:xfrm>
            <a:off x="7468705" y="2497534"/>
            <a:ext cx="360683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 ПРЕЗИДЕНТА УКРАЇНИ </a:t>
            </a:r>
            <a:b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369/2021: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«…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забезпечити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розроблення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затвердження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Стратегічного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плану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розвитку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охорони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здоров’я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населення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період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2030 року…»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6E00F7-65E3-4E03-A30F-3E3CCA687D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0" y="776967"/>
            <a:ext cx="1331928" cy="1331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CF0E21D-4C08-490D-92D9-FACBC2A8FE81}"/>
              </a:ext>
            </a:extLst>
          </p:cNvPr>
          <p:cNvSpPr txBox="1"/>
          <p:nvPr/>
        </p:nvSpPr>
        <p:spPr>
          <a:xfrm>
            <a:off x="610198" y="2497534"/>
            <a:ext cx="591389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Рада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національної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безпеки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 оборони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України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відзначає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несистемність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реформування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галузі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розбалансованість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функціонування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галузі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неефективність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державного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управління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ускладення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плануванні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діяльності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невідповідність тарифів витратам та їх неповнота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неповноцінність профілактичної складової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недостатній рівень забезпечення ресурсних потреб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відсутність стратегії щодо забезпечення кадрів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xmlns="" id="{C785029B-1B02-49E3-B328-5C5B25D7CBDC}"/>
              </a:ext>
            </a:extLst>
          </p:cNvPr>
          <p:cNvSpPr/>
          <p:nvPr/>
        </p:nvSpPr>
        <p:spPr>
          <a:xfrm rot="900000">
            <a:off x="6766915" y="3166428"/>
            <a:ext cx="83748" cy="248568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xmlns="" id="{65566F78-213C-40AC-A4FE-ED7723127612}"/>
              </a:ext>
            </a:extLst>
          </p:cNvPr>
          <p:cNvSpPr/>
          <p:nvPr/>
        </p:nvSpPr>
        <p:spPr>
          <a:xfrm rot="9900000">
            <a:off x="6766915" y="804912"/>
            <a:ext cx="83748" cy="248568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2E319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xmlns="" id="{674DC142-995F-4565-A276-F1D73394B186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xmlns="" id="{71FD5813-8DCB-47DD-8CAA-9D52B0409A8A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>
            <a:extLst>
              <a:ext uri="{FF2B5EF4-FFF2-40B4-BE49-F238E27FC236}">
                <a16:creationId xmlns:a16="http://schemas.microsoft.com/office/drawing/2014/main" xmlns="" id="{B77EEDDB-2248-47EF-88E5-8AF515CAECA0}"/>
              </a:ext>
            </a:extLst>
          </p:cNvPr>
          <p:cNvSpPr/>
          <p:nvPr/>
        </p:nvSpPr>
        <p:spPr>
          <a:xfrm>
            <a:off x="0" y="3276667"/>
            <a:ext cx="214282" cy="343662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xmlns="" id="{948BA569-7AE0-4D3E-B681-CCEAB98BE0A2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xmlns="" id="{95FA383C-DA34-4D3B-914E-9D3B3FD9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607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xmlns="" id="{6D5D490C-8E7E-4E4D-9292-418379D5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4" y="10245"/>
            <a:ext cx="8592127" cy="1325563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Передумови</a:t>
            </a:r>
            <a:r>
              <a:rPr lang="en-US" sz="4400" b="1" dirty="0"/>
              <a:t> </a:t>
            </a:r>
            <a:r>
              <a:rPr lang="en-US" sz="4400" b="1" dirty="0" err="1"/>
              <a:t>та</a:t>
            </a:r>
            <a:r>
              <a:rPr lang="en-US" sz="4400" b="1" dirty="0"/>
              <a:t> </a:t>
            </a:r>
            <a:r>
              <a:rPr lang="en-US" sz="4400" b="1" dirty="0" err="1"/>
              <a:t>контекст</a:t>
            </a:r>
            <a:r>
              <a:rPr lang="en-US" sz="4400" b="1" dirty="0"/>
              <a:t> </a:t>
            </a:r>
            <a:r>
              <a:rPr lang="en-US" sz="4400" b="1" dirty="0" err="1"/>
              <a:t>розробки</a:t>
            </a:r>
            <a:endParaRPr lang="x-none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Google Shape;216;gf1495876b7_0_34">
            <a:extLst>
              <a:ext uri="{FF2B5EF4-FFF2-40B4-BE49-F238E27FC236}">
                <a16:creationId xmlns:a16="http://schemas.microsoft.com/office/drawing/2014/main" xmlns="" id="{7456D927-586B-469F-9846-498FD0AC280B}"/>
              </a:ext>
            </a:extLst>
          </p:cNvPr>
          <p:cNvSpPr/>
          <p:nvPr/>
        </p:nvSpPr>
        <p:spPr>
          <a:xfrm>
            <a:off x="525325" y="1182700"/>
            <a:ext cx="7202317" cy="5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Національна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стратегія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реформування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здоров’я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2015-2020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роки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визначила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вектор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реформи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здоров’я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Стратегія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розвитку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здоров’я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2030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розроблює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МОЗ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із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залученням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ключових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стейкхолдерів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сфери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здоров’я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співпраці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міжнародними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партнерами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15;gf1495876b7_0_34">
            <a:extLst>
              <a:ext uri="{FF2B5EF4-FFF2-40B4-BE49-F238E27FC236}">
                <a16:creationId xmlns:a16="http://schemas.microsoft.com/office/drawing/2014/main" xmlns="" id="{27ED3EF8-BC3D-4227-9A34-610B226BF9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6678">
            <a:off x="8810635" y="1693933"/>
            <a:ext cx="2386507" cy="3453626"/>
          </a:xfrm>
          <a:prstGeom prst="rect">
            <a:avLst/>
          </a:prstGeom>
          <a:noFill/>
          <a:ln w="28575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95AE7758-9D0C-4F7F-9455-4DE0A5CCC4C3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7A157A21-2E5D-4DFC-84EE-980CFAB81EDD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37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9A589-DCAC-40D7-BEF8-2F9E6B73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4" y="370009"/>
            <a:ext cx="10515600" cy="734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/>
              <a:t>Мета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AA152F-369E-46F3-AF51-EFBAD6B0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420283"/>
            <a:ext cx="10515600" cy="4564868"/>
          </a:xfrm>
        </p:spPr>
        <p:txBody>
          <a:bodyPr numCol="1">
            <a:normAutofit/>
          </a:bodyPr>
          <a:lstStyle/>
          <a:p>
            <a:pPr marL="268287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uk-UA" sz="3200" dirty="0">
                <a:effectLst/>
                <a:ea typeface="Calibri" panose="020F0502020204030204" pitchFamily="34" charset="0"/>
              </a:rPr>
              <a:t>Метою Стратегії є сприяння здоров’ю та добробуту громадян шляхом забезпечення справедливого доступу до якісних медичних послуг, побудови стійких систем охорони здоров’я та забезпечення участі суспільства у їх діяльності</a:t>
            </a:r>
            <a:endParaRPr lang="en-US" sz="32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8083B6-10DD-4C03-9D29-B8E2F30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CA032C5E-E3E7-4FB6-9843-C18134DB205A}"/>
              </a:ext>
            </a:extLst>
          </p:cNvPr>
          <p:cNvSpPr/>
          <p:nvPr/>
        </p:nvSpPr>
        <p:spPr>
          <a:xfrm>
            <a:off x="0" y="3276667"/>
            <a:ext cx="214282" cy="343662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155461D3-7B7F-4E66-AAE4-292B114AC19F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45A4D5-062C-4C6F-A637-DFAD574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xmlns="" id="{7E64127A-1B0C-425F-867F-79BB5A402EA3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6A28C775-0D0D-4AAC-963B-39D2BC438111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7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9A589-DCAC-40D7-BEF8-2F9E6B73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4" y="370009"/>
            <a:ext cx="10515600" cy="734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/>
              <a:t>Цінності та керівні принципи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AA152F-369E-46F3-AF51-EFBAD6B0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420283"/>
            <a:ext cx="10515600" cy="4564868"/>
          </a:xfrm>
        </p:spPr>
        <p:txBody>
          <a:bodyPr numCol="2">
            <a:normAutofit lnSpcReduction="10000"/>
          </a:bodyPr>
          <a:lstStyle/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орієнтованість на людей 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права людини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праведливість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людський розвиток</a:t>
            </a:r>
          </a:p>
          <a:p>
            <a:pPr marL="447675" indent="-179388" defTabSz="788988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юдино-центрована медична допомога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біо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-психосоціальна модель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спільне вироблення послуг охорони здоров’я (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co-production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чутливий (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gender-sensitive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та перетворюючий/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трансформуючий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gender-transformative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підхід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олітика та прийняття рішень на основі доказовості (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evidence-based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data-driven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ринку охорони здоров’я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відповідальність держави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8083B6-10DD-4C03-9D29-B8E2F30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CA032C5E-E3E7-4FB6-9843-C18134DB205A}"/>
              </a:ext>
            </a:extLst>
          </p:cNvPr>
          <p:cNvSpPr/>
          <p:nvPr/>
        </p:nvSpPr>
        <p:spPr>
          <a:xfrm>
            <a:off x="0" y="3276667"/>
            <a:ext cx="214282" cy="343662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155461D3-7B7F-4E66-AAE4-292B114AC19F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45A4D5-062C-4C6F-A637-DFAD574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xmlns="" id="{7E64127A-1B0C-425F-867F-79BB5A402EA3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6A28C775-0D0D-4AAC-963B-39D2BC438111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8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9A589-DCAC-40D7-BEF8-2F9E6B73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4" y="370009"/>
            <a:ext cx="10515600" cy="734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/>
              <a:t>Ключові напрями розвитку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AA152F-369E-46F3-AF51-EFBAD6B0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420284"/>
            <a:ext cx="10515600" cy="5530069"/>
          </a:xfrm>
        </p:spPr>
        <p:txBody>
          <a:bodyPr>
            <a:normAutofit/>
          </a:bodyPr>
          <a:lstStyle/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Врядування у сфері охорони здоров'я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Універсальне охоплення послугами охорони здоров'я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Громадське здоров'я, готовність та реагування на надзвичайні ситуації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Залученість людей та громад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Кадрові ресурси системи охорони здоров'я (КРОЗ)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22337" indent="-742950">
              <a:spcBef>
                <a:spcPts val="1200"/>
              </a:spcBef>
              <a:buFont typeface="+mj-lt"/>
              <a:buAutoNum type="arabicPeriod"/>
            </a:pPr>
            <a:endParaRPr lang="uk-UA" sz="4000" dirty="0">
              <a:highlight>
                <a:srgbClr val="FFFF00"/>
              </a:highligh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8083B6-10DD-4C03-9D29-B8E2F30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CA032C5E-E3E7-4FB6-9843-C18134DB205A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155461D3-7B7F-4E66-AAE4-292B114AC19F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45A4D5-062C-4C6F-A637-DFAD574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531A6-D470-4C1F-BD79-40A526E3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58"/>
            <a:ext cx="10515600" cy="830510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Напрям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Громадське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здоров'я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готовність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реагування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надзвичайні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ситуації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CA03FE0-F596-4ADD-A193-AC0DFA272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292"/>
            <a:ext cx="10515600" cy="546542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пріоритет 1: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Забезпечено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функціонування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спроможної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громадського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здоров’я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і вчасна ідентифікація ризиків для здоров’я населення, попередження їх виникнення та ефективне реагування з метою мінімізації та ліквідації наслідків 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 експертні інституції, чітко розподілені ролі і обов’язки між ними, забезпечення їх відповідними кадровими та фінансовими ресурсами, усунення фрагментарності та уникнення дублювання у виконанні функцій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інтегрованих та ефективних інформаційних систем охорони здоров’я та даних про здоров’я, забезпечення їх стандартизації, міжнародної порівнянності та якості медичних даних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функціонуючі лабораторії громадського здоров’я для забезпечення діяльності епідеміологічного нагляду та заходів реагування</a:t>
            </a:r>
          </a:p>
          <a:p>
            <a:pPr>
              <a:lnSpc>
                <a:spcPct val="10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90390CA6-83E5-4B98-B4EA-56AC077A17E0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DB3E0E7C-22D1-4E7E-852C-3BA61A5372BD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431C60-C1BB-4A3A-B26B-E1369D36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5580F8-73A3-4C54-A2E8-9A6FBD5E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948"/>
            <a:ext cx="10515600" cy="771786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Ключові завдання:</a:t>
            </a:r>
            <a: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67D12BA-3B72-46C7-81C9-6F75A774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126"/>
            <a:ext cx="10515600" cy="550317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на національному рівні, функціонування головної експертної установи у сфері громадського здоров’я – Центру Громадського Здоров’я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мережу центрів контролю та профілактики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необхідними ресурсами для виконання основних оперативних функцій громадського здоров’я на обласному рівні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функціонування ефективної систем епіднагляду та здійснення моніторингу за факторами ризику, що на них впливають, із використанням технологій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умовами лабораторну мережу, відповідно до стандартів 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біобезпеки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біозахисту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планування оперативних та наукових досліджень, що мають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підтримки виконання функцій громадського здоров’я та прийняття рішень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планування та реалізацію програм громадського здоров’я* 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належне фінансування програм з громадського здоров’я</a:t>
            </a:r>
            <a:endParaRPr lang="uk-UA" sz="2000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uk-UA" sz="2000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uk-UA" sz="2000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2030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(НІЗ, ВІЛ, ТБ,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Протимікробна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Імунопрофілактика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xmlns="" id="{2137A567-25C5-4E06-A0FF-571F3D651D1B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3DBD4307-598F-4040-B22E-5C3D397DE045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4F493D-82BC-4C64-8A6A-403D4C30F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9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05725-3472-4B3E-948E-679BEC62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пріоритет 2: Створюються безпечні умови і середовище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життєдіяльності, що сприяють збереженню та зміцненню здоров’я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F0F75E4-5658-4909-82BD-77E21941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960"/>
            <a:ext cx="10515600" cy="5091915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державному,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міжсекторальна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 громади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і реалізація відповідних програм і політик у сфері громадського здоров’я шляхом мобілізації інших секторів з метою інтеграції питань здоров’я у всі політики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діяльність, соціальна комунікація,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міжсекторальне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партнерство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заходів, спрямованих на безпеку харчових продуктів, профілактику травматизму, гігієну праці, питання навколишнього середовища та адаптацію до змін клімату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16AFEDDC-8DB3-4ABE-87A7-5BBF6835D25E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74B48877-09DA-451F-8148-9CD7BCBDC07F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98A8D4-3972-4889-8023-9DD7BFDEA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2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1180</Words>
  <Application>Microsoft Office PowerPoint</Application>
  <PresentationFormat>Custom</PresentationFormat>
  <Paragraphs>138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Громадське здоров'я, готовність та реагування на НС Залученість людей та громад</vt:lpstr>
      <vt:lpstr>PowerPoint Presentation</vt:lpstr>
      <vt:lpstr>Передумови та контекст розробки</vt:lpstr>
      <vt:lpstr>Мета</vt:lpstr>
      <vt:lpstr>Цінності та керівні принципи</vt:lpstr>
      <vt:lpstr>Ключові напрями розвитку</vt:lpstr>
      <vt:lpstr>     Напрям 3: Громадське здоров'я, готовність та реагування на надзвичайні ситуації     </vt:lpstr>
      <vt:lpstr>  Ключові завдання: </vt:lpstr>
      <vt:lpstr>Стратегічний пріоритет 2: Створюються безпечні умови і середовище життєдіяльності, що сприяють збереженню та зміцненню здоров’я</vt:lpstr>
      <vt:lpstr>Ключові завдання:</vt:lpstr>
      <vt:lpstr>Стратегічний пріоритет 3: Забезпечено захист здоров’я населення шляхом попередження виникнення, раннього виявлення та ефективного реагування на надзвичайні ситуації</vt:lpstr>
      <vt:lpstr>Ключові завдання:</vt:lpstr>
      <vt:lpstr>Напрям 4: Залученість людей та громад </vt:lpstr>
      <vt:lpstr>Ключові завдання:</vt:lpstr>
      <vt:lpstr>Стратегічний пріоритет 2: Створено умови для повноцінної участі людей і громад для спільного планування та організації надання медичних послуг</vt:lpstr>
      <vt:lpstr>Ключові завдання: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denysenko</cp:lastModifiedBy>
  <cp:revision>20</cp:revision>
  <dcterms:created xsi:type="dcterms:W3CDTF">2021-12-08T10:15:17Z</dcterms:created>
  <dcterms:modified xsi:type="dcterms:W3CDTF">2021-12-08T15:10:05Z</dcterms:modified>
</cp:coreProperties>
</file>