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759" r:id="rId2"/>
    <p:sldId id="1761" r:id="rId3"/>
    <p:sldId id="1762" r:id="rId4"/>
    <p:sldId id="1773" r:id="rId5"/>
    <p:sldId id="1766" r:id="rId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0334-0F77-4C7B-8B62-5F0DE0D8A8A9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9377-2804-4A5D-8C33-16AF30CDD90E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4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206C3-FA37-4F1E-8E80-E25938400812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00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d/White 1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64208"/>
            <a:ext cx="10363200" cy="4572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320042"/>
            <a:ext cx="11164824" cy="430887"/>
          </a:xfrm>
        </p:spPr>
        <p:txBody>
          <a:bodyPr lIns="0" tIns="0" rIns="0" bIns="0" anchor="t" anchorCtr="0">
            <a:spAutoFit/>
          </a:bodyPr>
          <a:lstStyle>
            <a:lvl1pPr>
              <a:defRPr sz="2800"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E1AC5-F9FF-459A-9FBF-74161A7A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6EE97-05A9-4296-B0B6-5B9B45EA558C}" type="slidenum">
              <a:rPr lang="ru-UA" smtClean="0"/>
              <a:t>‹№›</a:t>
            </a:fld>
            <a:endParaRPr lang="ru-UA"/>
          </a:p>
        </p:txBody>
      </p:sp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2D9C0F9F-AEB8-4475-B6C9-65F1F9FCFAAA}"/>
              </a:ext>
            </a:extLst>
          </p:cNvPr>
          <p:cNvSpPr txBox="1">
            <a:spLocks/>
          </p:cNvSpPr>
          <p:nvPr/>
        </p:nvSpPr>
        <p:spPr>
          <a:xfrm>
            <a:off x="501651" y="6461114"/>
            <a:ext cx="11690349" cy="1612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None/>
              <a:defRPr sz="2400" b="0" i="0" kern="1200">
                <a:solidFill>
                  <a:schemeClr val="accent3"/>
                </a:solidFill>
                <a:latin typeface="Gill Sans MT"/>
                <a:ea typeface="+mn-ea"/>
                <a:cs typeface="Gill Sans MT"/>
              </a:defRPr>
            </a:lvl1pPr>
            <a:lvl2pPr marL="513160" indent="-172641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2pPr>
            <a:lvl3pPr marL="685800" indent="-172641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3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859631" indent="-173831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941785" indent="-172641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0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ru-RU" sz="900"/>
              <a:t>Проект USAID </a:t>
            </a:r>
          </a:p>
          <a:p>
            <a:pPr>
              <a:spcAft>
                <a:spcPts val="0"/>
              </a:spcAft>
            </a:pPr>
            <a:r>
              <a:rPr lang="ru-RU" sz="900"/>
              <a:t>ПІДТРИМКА РЕФОРМИ ОХОРОНИ ЗДОРОВ’Я </a:t>
            </a:r>
          </a:p>
        </p:txBody>
      </p:sp>
    </p:spTree>
    <p:extLst>
      <p:ext uri="{BB962C8B-B14F-4D97-AF65-F5344CB8AC3E}">
        <p14:creationId xmlns:p14="http://schemas.microsoft.com/office/powerpoint/2010/main" val="3628439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&amp; sub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777242"/>
            <a:ext cx="111887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FD21D-3BFF-4181-9357-0DFA1C12A8B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E6EE97-05A9-4296-B0B6-5B9B45EA558C}" type="slidenum">
              <a:rPr lang="ru-UA" smtClean="0"/>
              <a:t>‹№›</a:t>
            </a:fld>
            <a:endParaRPr lang="ru-UA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C92AE08-0EF8-4B3F-95D0-2C2EE58966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651" y="317502"/>
            <a:ext cx="111887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597307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2 columns of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1652" y="317502"/>
            <a:ext cx="11202669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/>
            </a:lvl1pPr>
          </a:lstStyle>
          <a:p>
            <a:r>
              <a:rPr lang="en-US" noProof="0"/>
              <a:t>CLICK TO ADD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2" y="777242"/>
            <a:ext cx="11202669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501652" y="1665290"/>
            <a:ext cx="5305579" cy="4716461"/>
          </a:xfrm>
          <a:prstGeom prst="rect">
            <a:avLst/>
          </a:prstGeom>
        </p:spPr>
        <p:txBody>
          <a:bodyPr/>
          <a:lstStyle>
            <a:lvl1pPr>
              <a:tabLst>
                <a:tab pos="3771900" algn="r"/>
              </a:tabLst>
              <a:defRPr>
                <a:solidFill>
                  <a:schemeClr val="tx1"/>
                </a:solidFill>
              </a:defRPr>
            </a:lvl1pPr>
            <a:lvl2pPr>
              <a:tabLst>
                <a:tab pos="3771900" algn="r"/>
              </a:tabLst>
              <a:defRPr>
                <a:solidFill>
                  <a:schemeClr val="tx1"/>
                </a:solidFill>
              </a:defRPr>
            </a:lvl2pPr>
            <a:lvl3pPr>
              <a:tabLst>
                <a:tab pos="3771900" algn="r"/>
              </a:tabLst>
              <a:defRPr>
                <a:solidFill>
                  <a:schemeClr val="tx1"/>
                </a:solidFill>
              </a:defRPr>
            </a:lvl3pPr>
            <a:lvl4pPr>
              <a:tabLst>
                <a:tab pos="3771900" algn="r"/>
              </a:tabLst>
              <a:defRPr>
                <a:solidFill>
                  <a:schemeClr val="tx1"/>
                </a:solidFill>
              </a:defRPr>
            </a:lvl4pPr>
            <a:lvl5pPr>
              <a:tabLst>
                <a:tab pos="3771900" algn="r"/>
              </a:tabLst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81540" y="1665290"/>
            <a:ext cx="5322781" cy="4716461"/>
          </a:xfrm>
          <a:prstGeom prst="rect">
            <a:avLst/>
          </a:prstGeom>
        </p:spPr>
        <p:txBody>
          <a:bodyPr/>
          <a:lstStyle>
            <a:lvl1pPr>
              <a:tabLst>
                <a:tab pos="3771900" algn="r"/>
              </a:tabLst>
              <a:defRPr>
                <a:solidFill>
                  <a:schemeClr val="tx1"/>
                </a:solidFill>
              </a:defRPr>
            </a:lvl1pPr>
            <a:lvl2pPr>
              <a:tabLst>
                <a:tab pos="3771900" algn="r"/>
              </a:tabLst>
              <a:defRPr>
                <a:solidFill>
                  <a:schemeClr val="tx1"/>
                </a:solidFill>
              </a:defRPr>
            </a:lvl2pPr>
            <a:lvl3pPr>
              <a:tabLst>
                <a:tab pos="3771900" algn="r"/>
              </a:tabLst>
              <a:defRPr>
                <a:solidFill>
                  <a:schemeClr val="tx1"/>
                </a:solidFill>
              </a:defRPr>
            </a:lvl3pPr>
            <a:lvl4pPr>
              <a:tabLst>
                <a:tab pos="3771900" algn="r"/>
              </a:tabLst>
              <a:defRPr>
                <a:solidFill>
                  <a:schemeClr val="tx1"/>
                </a:solidFill>
              </a:defRPr>
            </a:lvl4pPr>
            <a:lvl5pPr>
              <a:tabLst>
                <a:tab pos="3771900" algn="r"/>
              </a:tabLst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08621-2B50-4664-B04C-1B098D510AF0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E19F2AB8-4627-412B-9FE5-4CF90E03E3A8}" type="slidenum">
              <a:rPr lang="en-US" smtClean="0"/>
              <a:t>‹№›</a:t>
            </a:fld>
            <a:endParaRPr lang="en-US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80E7E8A7-5E4A-488F-8EF7-EAD1AF6299F7}"/>
              </a:ext>
            </a:extLst>
          </p:cNvPr>
          <p:cNvSpPr txBox="1">
            <a:spLocks/>
          </p:cNvSpPr>
          <p:nvPr userDrawn="1"/>
        </p:nvSpPr>
        <p:spPr>
          <a:xfrm>
            <a:off x="501651" y="6461114"/>
            <a:ext cx="11690349" cy="1612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None/>
              <a:defRPr sz="2400" b="0" i="0" kern="1200">
                <a:solidFill>
                  <a:schemeClr val="accent3"/>
                </a:solidFill>
                <a:latin typeface="Gill Sans MT"/>
                <a:ea typeface="+mn-ea"/>
                <a:cs typeface="Gill Sans MT"/>
              </a:defRPr>
            </a:lvl1pPr>
            <a:lvl2pPr marL="513160" indent="-172641" algn="l" defTabSz="342900" rtl="0" eaLnBrk="1" latinLnBrk="0" hangingPunct="1">
              <a:spcBef>
                <a:spcPts val="0"/>
              </a:spcBef>
              <a:spcAft>
                <a:spcPts val="900"/>
              </a:spcAft>
              <a:buFont typeface="Arial"/>
              <a:buChar char="–"/>
              <a:defRPr sz="1800" b="0" i="0" kern="120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2pPr>
            <a:lvl3pPr marL="685800" indent="-172641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3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3pPr>
            <a:lvl4pPr marL="859631" indent="-173831" algn="l" defTabSz="342900" rtl="0" eaLnBrk="1" latinLnBrk="0" hangingPunct="1">
              <a:spcBef>
                <a:spcPct val="20000"/>
              </a:spcBef>
              <a:buFont typeface="Arial"/>
              <a:buChar char="–"/>
              <a:defRPr sz="120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4pPr>
            <a:lvl5pPr marL="941785" indent="-172641" algn="l" defTabSz="342900" rtl="0" eaLnBrk="1" latinLnBrk="0" hangingPunct="1">
              <a:spcBef>
                <a:spcPct val="20000"/>
              </a:spcBef>
              <a:buFont typeface="Arial"/>
              <a:buChar char="»"/>
              <a:defRPr sz="1050" b="0" i="0" kern="1200">
                <a:solidFill>
                  <a:srgbClr val="6C6463"/>
                </a:solidFill>
                <a:latin typeface="Gill Sans MT"/>
                <a:ea typeface="+mn-ea"/>
                <a:cs typeface="Gill Sans MT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ru-RU" sz="900"/>
              <a:t>Проект USAID </a:t>
            </a:r>
          </a:p>
          <a:p>
            <a:pPr>
              <a:spcAft>
                <a:spcPts val="0"/>
              </a:spcAft>
            </a:pPr>
            <a:r>
              <a:rPr lang="ru-RU" sz="900"/>
              <a:t>ПІДТРИМКА РЕФОРМИ ОХОРОНИ ЗДОРОВ’Я </a:t>
            </a:r>
          </a:p>
        </p:txBody>
      </p:sp>
    </p:spTree>
    <p:extLst>
      <p:ext uri="{BB962C8B-B14F-4D97-AF65-F5344CB8AC3E}">
        <p14:creationId xmlns:p14="http://schemas.microsoft.com/office/powerpoint/2010/main" val="2657495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F333-39C1-41BB-B664-8A7F495CB00C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7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BCD2-049E-4B2F-95CA-A60D42419BA6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10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BC02-5AC6-4881-AB9D-FB3FAD56BC22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67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B1096-71ED-4C7C-8F8F-716C79020556}" type="datetime1">
              <a:rPr lang="ru-RU" smtClean="0"/>
              <a:t>29.10.2021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1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95C9-33D5-40F6-950D-E23A7BD6BB9A}" type="datetime1">
              <a:rPr lang="ru-RU" smtClean="0"/>
              <a:t>29.10.2021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1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5DEF-47F7-4303-B45D-A8813B6BBA14}" type="datetime1">
              <a:rPr lang="ru-RU" smtClean="0"/>
              <a:t>29.10.2021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8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B9CF-3269-4ACF-8694-B2D3261A5AD9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24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2752-6DA3-42FF-BF09-6ABF9BA886A3}" type="datetime1">
              <a:rPr lang="ru-RU" smtClean="0"/>
              <a:t>29.10.2021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0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6AD50-66E9-4EAE-838E-4336EB9A20E3}" type="datetime1">
              <a:rPr lang="ru-RU" smtClean="0"/>
              <a:t>29.10.2021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170B-B51C-2542-8E90-117AFF94975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96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25B3921E-05FD-4B1B-9B3D-1D3D54EEC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399" y="1122363"/>
            <a:ext cx="10380133" cy="2387600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Про </a:t>
            </a:r>
            <a:r>
              <a:rPr lang="ru-RU" sz="60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організацію</a:t>
            </a:r>
            <a:r>
              <a:rPr lang="ru-RU" sz="60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60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роботи</a:t>
            </a:r>
            <a:endParaRPr lang="en-US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4400343-DBBE-45DA-AC1D-50526FCE89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з </a:t>
            </a:r>
            <a:r>
              <a:rPr lang="ru-RU" sz="24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підготовки</a:t>
            </a:r>
            <a:r>
              <a:rPr lang="ru-RU" sz="24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24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Стратегії</a:t>
            </a:r>
            <a:r>
              <a:rPr lang="ru-RU" sz="24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24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розвитку</a:t>
            </a:r>
            <a:r>
              <a:rPr lang="ru-RU" sz="24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24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системи</a:t>
            </a:r>
            <a:r>
              <a:rPr lang="ru-RU" sz="24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24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охорони</a:t>
            </a:r>
            <a:r>
              <a:rPr lang="ru-RU" sz="24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2400" b="1" dirty="0" err="1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здоров’я</a:t>
            </a:r>
            <a:r>
              <a:rPr lang="ru-RU" sz="2400" b="1" dirty="0">
                <a:solidFill>
                  <a:srgbClr val="24354E"/>
                </a:solidFill>
                <a:latin typeface="Montserrat"/>
                <a:ea typeface="Montserrat"/>
                <a:cs typeface="Montserrat"/>
                <a:sym typeface="Montserrat"/>
              </a:rPr>
              <a:t> до 2030 року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24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9A589-DCAC-40D7-BEF8-2F9E6B73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04" y="370009"/>
            <a:ext cx="10515600" cy="73421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 err="1"/>
              <a:t>Стратегія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b="1" dirty="0" err="1"/>
              <a:t>системи</a:t>
            </a:r>
            <a:r>
              <a:rPr lang="ru-RU" b="1" dirty="0"/>
              <a:t> </a:t>
            </a:r>
            <a:r>
              <a:rPr lang="ru-RU" b="1" dirty="0" err="1"/>
              <a:t>охорони</a:t>
            </a:r>
            <a:r>
              <a:rPr lang="ru-RU" b="1" dirty="0"/>
              <a:t> </a:t>
            </a:r>
            <a:r>
              <a:rPr lang="ru-RU" b="1" dirty="0" err="1"/>
              <a:t>здоров’я</a:t>
            </a:r>
            <a:r>
              <a:rPr lang="ru-RU" b="1" dirty="0"/>
              <a:t> до 2030 року </a:t>
            </a:r>
            <a:endParaRPr lang="uk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AA152F-369E-46F3-AF51-EFBAD6B0A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604" y="1411817"/>
            <a:ext cx="10515600" cy="5530069"/>
          </a:xfrm>
        </p:spPr>
        <p:txBody>
          <a:bodyPr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600"/>
              </a:spcBef>
              <a:buSzPts val="1100"/>
              <a:buNone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Структура: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Вступ/Контекст 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Огляд поточної ситуації у сфері охорони здоров'я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Бачення, цілі та стратегічні пріоритети 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Цінності та керівні принципи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Цілі та активності 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Ключові показники, моніторинг та оцінка 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Впровадження, співпраця та партнерство </a:t>
            </a:r>
          </a:p>
          <a:p>
            <a:pPr marL="514350" lvl="0" indent="-514350" algn="l" rtl="0">
              <a:lnSpc>
                <a:spcPct val="120000"/>
              </a:lnSpc>
              <a:spcBef>
                <a:spcPts val="600"/>
              </a:spcBef>
              <a:buSzPts val="1100"/>
              <a:buFont typeface="+mj-lt"/>
              <a:buAutoNum type="arabicPeriod"/>
            </a:pPr>
            <a:r>
              <a:rPr lang="uk-UA" sz="2800" dirty="0">
                <a:solidFill>
                  <a:schemeClr val="tx1"/>
                </a:solidFill>
                <a:latin typeface="+mn-lt"/>
              </a:rPr>
              <a:t>Механізм фінансування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endParaRPr lang="uk-UA" dirty="0">
              <a:highlight>
                <a:srgbClr val="FFFF00"/>
              </a:highlight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47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343A01-246B-4547-8289-5F706B5AB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Підгрупа</a:t>
            </a:r>
            <a:r>
              <a:rPr lang="ru-RU" dirty="0"/>
              <a:t> «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»</a:t>
            </a:r>
          </a:p>
          <a:p>
            <a:r>
              <a:rPr lang="ru-RU" dirty="0" err="1"/>
              <a:t>Підгрупа</a:t>
            </a:r>
            <a:r>
              <a:rPr lang="ru-RU" dirty="0"/>
              <a:t> «Доступ до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»</a:t>
            </a:r>
          </a:p>
          <a:p>
            <a:r>
              <a:rPr lang="ru-RU" dirty="0" err="1"/>
              <a:t>Підгрупа</a:t>
            </a:r>
            <a:r>
              <a:rPr lang="ru-RU" dirty="0"/>
              <a:t> «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та </a:t>
            </a:r>
            <a:r>
              <a:rPr lang="ru-RU" dirty="0" err="1"/>
              <a:t>фінансування</a:t>
            </a:r>
            <a:r>
              <a:rPr lang="ru-RU" dirty="0"/>
              <a:t>»</a:t>
            </a:r>
          </a:p>
          <a:p>
            <a:r>
              <a:rPr lang="ru-RU" dirty="0" err="1"/>
              <a:t>Підгрупа</a:t>
            </a:r>
            <a:r>
              <a:rPr lang="ru-RU" dirty="0"/>
              <a:t> «</a:t>
            </a:r>
            <a:r>
              <a:rPr lang="ru-RU" dirty="0" err="1"/>
              <a:t>Освіта</a:t>
            </a:r>
            <a:r>
              <a:rPr lang="ru-RU" dirty="0"/>
              <a:t> та </a:t>
            </a:r>
            <a:r>
              <a:rPr lang="ru-RU" dirty="0" err="1"/>
              <a:t>медичні</a:t>
            </a:r>
            <a:r>
              <a:rPr lang="ru-RU" dirty="0"/>
              <a:t> кадри»</a:t>
            </a:r>
          </a:p>
          <a:p>
            <a:r>
              <a:rPr lang="ru-RU" dirty="0" err="1"/>
              <a:t>Підгрупа</a:t>
            </a:r>
            <a:r>
              <a:rPr lang="ru-RU" dirty="0"/>
              <a:t> «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»</a:t>
            </a:r>
            <a:endParaRPr lang="en-GB" dirty="0"/>
          </a:p>
          <a:p>
            <a:endParaRPr lang="en-GB" dirty="0"/>
          </a:p>
          <a:p>
            <a:r>
              <a:rPr lang="uk-UA" dirty="0"/>
              <a:t>Залучено </a:t>
            </a:r>
            <a:r>
              <a:rPr lang="en-GB" dirty="0"/>
              <a:t>7</a:t>
            </a:r>
            <a:r>
              <a:rPr lang="uk-UA" dirty="0"/>
              <a:t>4</a:t>
            </a:r>
            <a:r>
              <a:rPr lang="en-GB" dirty="0"/>
              <a:t> </a:t>
            </a:r>
            <a:r>
              <a:rPr lang="uk-UA" dirty="0"/>
              <a:t>експерти</a:t>
            </a:r>
          </a:p>
          <a:p>
            <a:r>
              <a:rPr lang="uk-UA" dirty="0"/>
              <a:t>Засідання 26-27 жовтня 2021 року – перші засідання</a:t>
            </a:r>
            <a:endParaRPr lang="en-US" dirty="0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C91876D-3E5E-48E6-94D9-604B5D12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Створено тематичні підгрупи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20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343A01-246B-4547-8289-5F706B5AB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9867"/>
            <a:ext cx="10515600" cy="3857096"/>
          </a:xfrm>
        </p:spPr>
        <p:txBody>
          <a:bodyPr/>
          <a:lstStyle/>
          <a:p>
            <a:r>
              <a:rPr lang="uk-UA" dirty="0"/>
              <a:t>Два засідання кожної з підгруп (виклики та </a:t>
            </a:r>
            <a:r>
              <a:rPr lang="uk-UA" sz="2800" dirty="0">
                <a:solidFill>
                  <a:schemeClr val="tx1"/>
                </a:solidFill>
                <a:latin typeface="+mn-lt"/>
              </a:rPr>
              <a:t>активності)</a:t>
            </a:r>
          </a:p>
          <a:p>
            <a:r>
              <a:rPr lang="uk-UA" dirty="0"/>
              <a:t>Процес публічного обговорення зі </a:t>
            </a:r>
            <a:r>
              <a:rPr lang="uk-UA" dirty="0" err="1"/>
              <a:t>стейкхолдерами</a:t>
            </a:r>
            <a:r>
              <a:rPr lang="uk-UA" dirty="0"/>
              <a:t> на різних рівнях (з середини грудня)</a:t>
            </a:r>
          </a:p>
          <a:p>
            <a:r>
              <a:rPr lang="uk-UA" dirty="0"/>
              <a:t>Підготовка проекту документу та винесення групу МРГ (19 грудня)</a:t>
            </a:r>
            <a:endParaRPr lang="en-US" dirty="0"/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C91876D-3E5E-48E6-94D9-604B5D12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Наступні кроки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4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8083B6-10DD-4C03-9D29-B8E2F30A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EC170B-B51C-2542-8E90-117AFF94975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id="{CA032C5E-E3E7-4FB6-9843-C18134DB205A}"/>
              </a:ext>
            </a:extLst>
          </p:cNvPr>
          <p:cNvSpPr/>
          <p:nvPr/>
        </p:nvSpPr>
        <p:spPr>
          <a:xfrm>
            <a:off x="0" y="3276667"/>
            <a:ext cx="214282" cy="3436620"/>
          </a:xfrm>
          <a:custGeom>
            <a:avLst/>
            <a:gdLst/>
            <a:ahLst/>
            <a:cxnLst/>
            <a:rect l="l" t="t" r="r" b="b"/>
            <a:pathLst>
              <a:path w="844550" h="3436620">
                <a:moveTo>
                  <a:pt x="0" y="3436061"/>
                </a:moveTo>
                <a:lnTo>
                  <a:pt x="844550" y="3436061"/>
                </a:lnTo>
                <a:lnTo>
                  <a:pt x="844550" y="0"/>
                </a:lnTo>
                <a:lnTo>
                  <a:pt x="0" y="0"/>
                </a:lnTo>
                <a:lnTo>
                  <a:pt x="0" y="3436061"/>
                </a:lnTo>
                <a:close/>
              </a:path>
            </a:pathLst>
          </a:custGeom>
          <a:solidFill>
            <a:srgbClr val="FFCA05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11">
            <a:extLst>
              <a:ext uri="{FF2B5EF4-FFF2-40B4-BE49-F238E27FC236}">
                <a16:creationId xmlns:a16="http://schemas.microsoft.com/office/drawing/2014/main" id="{155461D3-7B7F-4E66-AAE4-292B114AC19F}"/>
              </a:ext>
            </a:extLst>
          </p:cNvPr>
          <p:cNvSpPr/>
          <p:nvPr/>
        </p:nvSpPr>
        <p:spPr>
          <a:xfrm>
            <a:off x="0" y="10161"/>
            <a:ext cx="214282" cy="3410585"/>
          </a:xfrm>
          <a:custGeom>
            <a:avLst/>
            <a:gdLst/>
            <a:ahLst/>
            <a:cxnLst/>
            <a:rect l="l" t="t" r="r" b="b"/>
            <a:pathLst>
              <a:path w="844550" h="3410585">
                <a:moveTo>
                  <a:pt x="0" y="3410343"/>
                </a:moveTo>
                <a:lnTo>
                  <a:pt x="844550" y="3410343"/>
                </a:lnTo>
                <a:lnTo>
                  <a:pt x="844550" y="0"/>
                </a:lnTo>
                <a:lnTo>
                  <a:pt x="0" y="0"/>
                </a:lnTo>
                <a:lnTo>
                  <a:pt x="0" y="3410343"/>
                </a:lnTo>
                <a:close/>
              </a:path>
            </a:pathLst>
          </a:custGeom>
          <a:solidFill>
            <a:srgbClr val="2D3092"/>
          </a:solidFill>
        </p:spPr>
        <p:txBody>
          <a:bodyPr wrap="square" lIns="0" tIns="0" rIns="0" bIns="0" rtlCol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45A4D5-062C-4C6F-A637-DFAD57458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541" y="183818"/>
            <a:ext cx="872523" cy="549202"/>
          </a:xfrm>
          <a:prstGeom prst="rect">
            <a:avLst/>
          </a:prstGeom>
        </p:spPr>
      </p:pic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D30336-C1B6-4CB4-8554-00C895BD9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17999"/>
            <a:ext cx="10515600" cy="185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/>
              <a:t>Дякую за увагу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172186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150</Words>
  <Application>Microsoft Office PowerPoint</Application>
  <PresentationFormat>Широкий екран</PresentationFormat>
  <Paragraphs>29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Montserrat</vt:lpstr>
      <vt:lpstr>1_Тема Office</vt:lpstr>
      <vt:lpstr>Про організацію роботи</vt:lpstr>
      <vt:lpstr>Стратегія розвитку системи охорони здоров’я до 2030 року </vt:lpstr>
      <vt:lpstr>Створено тематичні підгрупи</vt:lpstr>
      <vt:lpstr>Наступні кроки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Послуги в ОЗ та фінансування 2030</dc:title>
  <dc:creator>Vladyslav Odrynskyi</dc:creator>
  <cp:lastModifiedBy>Oleksii Iaremenko</cp:lastModifiedBy>
  <cp:revision>6</cp:revision>
  <dcterms:created xsi:type="dcterms:W3CDTF">2021-10-28T04:50:58Z</dcterms:created>
  <dcterms:modified xsi:type="dcterms:W3CDTF">2021-10-29T08:18:11Z</dcterms:modified>
</cp:coreProperties>
</file>