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8"/>
  </p:notesMasterIdLst>
  <p:sldIdLst>
    <p:sldId id="257" r:id="rId2"/>
    <p:sldId id="391" r:id="rId3"/>
    <p:sldId id="432" r:id="rId4"/>
    <p:sldId id="433" r:id="rId5"/>
    <p:sldId id="414" r:id="rId6"/>
    <p:sldId id="434" r:id="rId7"/>
    <p:sldId id="435" r:id="rId8"/>
    <p:sldId id="436" r:id="rId9"/>
    <p:sldId id="437" r:id="rId10"/>
    <p:sldId id="438" r:id="rId11"/>
    <p:sldId id="424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57" r:id="rId22"/>
    <p:sldId id="449" r:id="rId23"/>
    <p:sldId id="458" r:id="rId24"/>
    <p:sldId id="459" r:id="rId25"/>
    <p:sldId id="448" r:id="rId26"/>
    <p:sldId id="456" r:id="rId27"/>
    <p:sldId id="450" r:id="rId28"/>
    <p:sldId id="451" r:id="rId29"/>
    <p:sldId id="463" r:id="rId30"/>
    <p:sldId id="455" r:id="rId31"/>
    <p:sldId id="452" r:id="rId32"/>
    <p:sldId id="453" r:id="rId33"/>
    <p:sldId id="454" r:id="rId34"/>
    <p:sldId id="460" r:id="rId35"/>
    <p:sldId id="461" r:id="rId36"/>
    <p:sldId id="462" r:id="rId37"/>
    <p:sldId id="464" r:id="rId38"/>
    <p:sldId id="465" r:id="rId39"/>
    <p:sldId id="467" r:id="rId40"/>
    <p:sldId id="468" r:id="rId41"/>
    <p:sldId id="469" r:id="rId42"/>
    <p:sldId id="470" r:id="rId43"/>
    <p:sldId id="466" r:id="rId44"/>
    <p:sldId id="471" r:id="rId45"/>
    <p:sldId id="472" r:id="rId46"/>
    <p:sldId id="474" r:id="rId47"/>
    <p:sldId id="473" r:id="rId48"/>
    <p:sldId id="475" r:id="rId49"/>
    <p:sldId id="476" r:id="rId50"/>
    <p:sldId id="477" r:id="rId51"/>
    <p:sldId id="515" r:id="rId52"/>
    <p:sldId id="516" r:id="rId53"/>
    <p:sldId id="517" r:id="rId54"/>
    <p:sldId id="478" r:id="rId55"/>
    <p:sldId id="479" r:id="rId56"/>
    <p:sldId id="512" r:id="rId57"/>
    <p:sldId id="513" r:id="rId58"/>
    <p:sldId id="514" r:id="rId59"/>
    <p:sldId id="480" r:id="rId60"/>
    <p:sldId id="484" r:id="rId61"/>
    <p:sldId id="485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498" r:id="rId74"/>
    <p:sldId id="499" r:id="rId75"/>
    <p:sldId id="481" r:id="rId76"/>
    <p:sldId id="486" r:id="rId77"/>
    <p:sldId id="500" r:id="rId78"/>
    <p:sldId id="501" r:id="rId79"/>
    <p:sldId id="502" r:id="rId80"/>
    <p:sldId id="503" r:id="rId81"/>
    <p:sldId id="482" r:id="rId82"/>
    <p:sldId id="504" r:id="rId83"/>
    <p:sldId id="483" r:id="rId84"/>
    <p:sldId id="505" r:id="rId85"/>
    <p:sldId id="506" r:id="rId86"/>
    <p:sldId id="507" r:id="rId87"/>
    <p:sldId id="508" r:id="rId88"/>
    <p:sldId id="509" r:id="rId89"/>
    <p:sldId id="510" r:id="rId90"/>
    <p:sldId id="518" r:id="rId91"/>
    <p:sldId id="543" r:id="rId92"/>
    <p:sldId id="519" r:id="rId93"/>
    <p:sldId id="520" r:id="rId94"/>
    <p:sldId id="521" r:id="rId95"/>
    <p:sldId id="522" r:id="rId96"/>
    <p:sldId id="523" r:id="rId97"/>
    <p:sldId id="524" r:id="rId98"/>
    <p:sldId id="525" r:id="rId99"/>
    <p:sldId id="526" r:id="rId100"/>
    <p:sldId id="527" r:id="rId101"/>
    <p:sldId id="528" r:id="rId102"/>
    <p:sldId id="529" r:id="rId103"/>
    <p:sldId id="530" r:id="rId104"/>
    <p:sldId id="544" r:id="rId105"/>
    <p:sldId id="531" r:id="rId106"/>
    <p:sldId id="532" r:id="rId107"/>
    <p:sldId id="533" r:id="rId108"/>
    <p:sldId id="534" r:id="rId109"/>
    <p:sldId id="535" r:id="rId110"/>
    <p:sldId id="536" r:id="rId111"/>
    <p:sldId id="537" r:id="rId112"/>
    <p:sldId id="538" r:id="rId113"/>
    <p:sldId id="539" r:id="rId114"/>
    <p:sldId id="545" r:id="rId115"/>
    <p:sldId id="540" r:id="rId116"/>
    <p:sldId id="546" r:id="rId117"/>
    <p:sldId id="541" r:id="rId118"/>
    <p:sldId id="542" r:id="rId119"/>
    <p:sldId id="547" r:id="rId120"/>
    <p:sldId id="548" r:id="rId121"/>
    <p:sldId id="549" r:id="rId122"/>
    <p:sldId id="550" r:id="rId123"/>
    <p:sldId id="551" r:id="rId124"/>
    <p:sldId id="552" r:id="rId125"/>
    <p:sldId id="553" r:id="rId126"/>
    <p:sldId id="554" r:id="rId127"/>
    <p:sldId id="555" r:id="rId128"/>
    <p:sldId id="556" r:id="rId129"/>
    <p:sldId id="557" r:id="rId130"/>
    <p:sldId id="558" r:id="rId131"/>
    <p:sldId id="562" r:id="rId132"/>
    <p:sldId id="559" r:id="rId133"/>
    <p:sldId id="560" r:id="rId134"/>
    <p:sldId id="561" r:id="rId135"/>
    <p:sldId id="423" r:id="rId136"/>
    <p:sldId id="425" r:id="rId137"/>
  </p:sldIdLst>
  <p:sldSz cx="1188085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0" roundtripDataSignature="AMtx7mjMJ7jCgJDCmTvw3yPFPJ00GX80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E4F69-5737-4E0B-A9C9-279D3B39331D}">
  <a:tblStyle styleId="{2DBE4F69-5737-4E0B-A9C9-279D3B3933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AFC0C6-9BD5-4BA0-8E36-B04E7A4405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 snapToGrid="0">
      <p:cViewPr varScale="1">
        <p:scale>
          <a:sx n="65" d="100"/>
          <a:sy n="65" d="100"/>
        </p:scale>
        <p:origin x="764" y="40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E5C09-05FE-48B0-BB41-922F36E59F5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65911-D77A-434C-9285-EA236621AD28}">
      <dgm:prSet phldrT="[Текст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uk-UA" dirty="0" smtClean="0"/>
            <a:t>Червона</a:t>
          </a:r>
          <a:endParaRPr lang="uk-UA" dirty="0"/>
        </a:p>
      </dgm:t>
    </dgm:pt>
    <dgm:pt modelId="{C3985A09-F60B-447A-BDC2-7A79F00889DA}" type="parTrans" cxnId="{109DE7DB-DB34-4509-A2AC-5C77ADFABAF9}">
      <dgm:prSet/>
      <dgm:spPr/>
      <dgm:t>
        <a:bodyPr/>
        <a:lstStyle/>
        <a:p>
          <a:endParaRPr lang="uk-UA"/>
        </a:p>
      </dgm:t>
    </dgm:pt>
    <dgm:pt modelId="{26B2AC8F-B60F-400B-A90B-C467C6DB9638}" type="sibTrans" cxnId="{109DE7DB-DB34-4509-A2AC-5C77ADFABAF9}">
      <dgm:prSet/>
      <dgm:spPr/>
      <dgm:t>
        <a:bodyPr/>
        <a:lstStyle/>
        <a:p>
          <a:endParaRPr lang="uk-UA"/>
        </a:p>
      </dgm:t>
    </dgm:pt>
    <dgm:pt modelId="{0A938179-5126-4C32-BE4D-A34F7888D2F8}">
      <dgm:prSet phldrT="[Текст]" custT="1"/>
      <dgm:spPr/>
      <dgm:t>
        <a:bodyPr/>
        <a:lstStyle/>
        <a:p>
          <a:r>
            <a:rPr lang="uk-UA" sz="3200" dirty="0" smtClean="0"/>
            <a:t>Роздягання + надання ЕМД за потреби</a:t>
          </a:r>
          <a:endParaRPr lang="uk-UA" sz="3200" dirty="0"/>
        </a:p>
      </dgm:t>
    </dgm:pt>
    <dgm:pt modelId="{D94E9693-6163-4BD8-932E-9FC7DC795F0B}" type="parTrans" cxnId="{22B747ED-ED02-4824-9893-74423F44D4CB}">
      <dgm:prSet/>
      <dgm:spPr/>
      <dgm:t>
        <a:bodyPr/>
        <a:lstStyle/>
        <a:p>
          <a:endParaRPr lang="uk-UA"/>
        </a:p>
      </dgm:t>
    </dgm:pt>
    <dgm:pt modelId="{BB10EBB7-3BC9-4CF6-A549-2A85B80496F0}" type="sibTrans" cxnId="{22B747ED-ED02-4824-9893-74423F44D4CB}">
      <dgm:prSet/>
      <dgm:spPr/>
      <dgm:t>
        <a:bodyPr/>
        <a:lstStyle/>
        <a:p>
          <a:endParaRPr lang="uk-UA"/>
        </a:p>
      </dgm:t>
    </dgm:pt>
    <dgm:pt modelId="{9C3E3CF0-61D5-4BB1-B9AF-4B5BF7869274}">
      <dgm:prSet phldrT="[Текст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Жовта</a:t>
          </a:r>
          <a:endParaRPr lang="uk-UA" dirty="0">
            <a:solidFill>
              <a:schemeClr val="tx1"/>
            </a:solidFill>
          </a:endParaRPr>
        </a:p>
      </dgm:t>
    </dgm:pt>
    <dgm:pt modelId="{972EA0D4-A018-4EA7-A5E8-0788E85CDDF5}" type="parTrans" cxnId="{39C523C7-C15C-4727-8090-220E32B5293E}">
      <dgm:prSet/>
      <dgm:spPr/>
      <dgm:t>
        <a:bodyPr/>
        <a:lstStyle/>
        <a:p>
          <a:endParaRPr lang="uk-UA"/>
        </a:p>
      </dgm:t>
    </dgm:pt>
    <dgm:pt modelId="{E5E53E2F-2CBD-48EC-AC60-86B45587A3D8}" type="sibTrans" cxnId="{39C523C7-C15C-4727-8090-220E32B5293E}">
      <dgm:prSet/>
      <dgm:spPr/>
      <dgm:t>
        <a:bodyPr/>
        <a:lstStyle/>
        <a:p>
          <a:endParaRPr lang="uk-UA"/>
        </a:p>
      </dgm:t>
    </dgm:pt>
    <dgm:pt modelId="{24D1979E-E7EF-4DEE-9CF5-9ECE534B3B4B}">
      <dgm:prSet phldrT="[Текст]" custT="1"/>
      <dgm:spPr/>
      <dgm:t>
        <a:bodyPr/>
        <a:lstStyle/>
        <a:p>
          <a:r>
            <a:rPr lang="uk-UA" sz="3200" dirty="0" smtClean="0"/>
            <a:t>Обробка водою </a:t>
          </a:r>
          <a:endParaRPr lang="uk-UA" sz="3200" dirty="0"/>
        </a:p>
      </dgm:t>
    </dgm:pt>
    <dgm:pt modelId="{00D485A2-0588-47BB-9A88-EA91F2C4F10B}" type="parTrans" cxnId="{BDCE980B-43E3-4DD7-8B65-21B25644D31A}">
      <dgm:prSet/>
      <dgm:spPr/>
      <dgm:t>
        <a:bodyPr/>
        <a:lstStyle/>
        <a:p>
          <a:endParaRPr lang="uk-UA"/>
        </a:p>
      </dgm:t>
    </dgm:pt>
    <dgm:pt modelId="{57738599-B299-49F1-9A0E-D3BD5A68CAEE}" type="sibTrans" cxnId="{BDCE980B-43E3-4DD7-8B65-21B25644D31A}">
      <dgm:prSet/>
      <dgm:spPr/>
      <dgm:t>
        <a:bodyPr/>
        <a:lstStyle/>
        <a:p>
          <a:endParaRPr lang="uk-UA"/>
        </a:p>
      </dgm:t>
    </dgm:pt>
    <dgm:pt modelId="{78C7609A-A0B7-4A65-B9DA-C3A39BB37E6D}">
      <dgm:prSet phldrT="[Текст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dirty="0" smtClean="0"/>
            <a:t>Зелена</a:t>
          </a:r>
          <a:endParaRPr lang="uk-UA" dirty="0"/>
        </a:p>
      </dgm:t>
    </dgm:pt>
    <dgm:pt modelId="{83E2258E-A30E-43EA-A110-9380CEC12AAF}" type="parTrans" cxnId="{442F5771-0877-406F-BA55-6911604DF96C}">
      <dgm:prSet/>
      <dgm:spPr/>
      <dgm:t>
        <a:bodyPr/>
        <a:lstStyle/>
        <a:p>
          <a:endParaRPr lang="uk-UA"/>
        </a:p>
      </dgm:t>
    </dgm:pt>
    <dgm:pt modelId="{E142BBC7-32FB-48B2-B683-3D7F0F2A2576}" type="sibTrans" cxnId="{442F5771-0877-406F-BA55-6911604DF96C}">
      <dgm:prSet/>
      <dgm:spPr/>
      <dgm:t>
        <a:bodyPr/>
        <a:lstStyle/>
        <a:p>
          <a:endParaRPr lang="uk-UA"/>
        </a:p>
      </dgm:t>
    </dgm:pt>
    <dgm:pt modelId="{357E5F1C-B979-4F6C-A6A8-79ECCC119DCB}">
      <dgm:prSet phldrT="[Текст]" custT="1"/>
      <dgm:spPr/>
      <dgm:t>
        <a:bodyPr/>
        <a:lstStyle/>
        <a:p>
          <a:r>
            <a:rPr lang="uk-UA" sz="3200" dirty="0" smtClean="0"/>
            <a:t>Висушування + одягання</a:t>
          </a:r>
          <a:endParaRPr lang="uk-UA" sz="3200" dirty="0"/>
        </a:p>
      </dgm:t>
    </dgm:pt>
    <dgm:pt modelId="{CCC4903C-0787-466C-88E8-30AFAB28C1BA}" type="parTrans" cxnId="{846B567B-9613-445E-B10D-15954AE2C918}">
      <dgm:prSet/>
      <dgm:spPr/>
      <dgm:t>
        <a:bodyPr/>
        <a:lstStyle/>
        <a:p>
          <a:endParaRPr lang="uk-UA"/>
        </a:p>
      </dgm:t>
    </dgm:pt>
    <dgm:pt modelId="{119E52E6-83F1-4DF3-A527-FF65FB528D6D}" type="sibTrans" cxnId="{846B567B-9613-445E-B10D-15954AE2C918}">
      <dgm:prSet/>
      <dgm:spPr/>
      <dgm:t>
        <a:bodyPr/>
        <a:lstStyle/>
        <a:p>
          <a:endParaRPr lang="uk-UA"/>
        </a:p>
      </dgm:t>
    </dgm:pt>
    <dgm:pt modelId="{35E1DCDA-3D0D-4B41-8897-F4F9880DB42D}" type="pres">
      <dgm:prSet presAssocID="{21FE5C09-05FE-48B0-BB41-922F36E59F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EB7FD54-60D3-4FB4-9D52-FE4602EC384C}" type="pres">
      <dgm:prSet presAssocID="{69965911-D77A-434C-9285-EA236621AD28}" presName="composite" presStyleCnt="0"/>
      <dgm:spPr/>
    </dgm:pt>
    <dgm:pt modelId="{9C711F82-7847-4ED5-9169-883475F9320B}" type="pres">
      <dgm:prSet presAssocID="{69965911-D77A-434C-9285-EA236621AD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3ED8CB-AF01-475A-9B97-0C74ACBB1172}" type="pres">
      <dgm:prSet presAssocID="{69965911-D77A-434C-9285-EA236621AD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EFED55-12F7-430D-8C64-8EF1799D3D3B}" type="pres">
      <dgm:prSet presAssocID="{26B2AC8F-B60F-400B-A90B-C467C6DB9638}" presName="sp" presStyleCnt="0"/>
      <dgm:spPr/>
    </dgm:pt>
    <dgm:pt modelId="{31E73022-1C13-4AC2-B24F-17753CCB472B}" type="pres">
      <dgm:prSet presAssocID="{9C3E3CF0-61D5-4BB1-B9AF-4B5BF7869274}" presName="composite" presStyleCnt="0"/>
      <dgm:spPr/>
    </dgm:pt>
    <dgm:pt modelId="{6F633725-BAD0-4C92-BF4B-EE45ED5DC66D}" type="pres">
      <dgm:prSet presAssocID="{9C3E3CF0-61D5-4BB1-B9AF-4B5BF78692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F1F085-5AB3-4A04-B3AC-685EC03886D2}" type="pres">
      <dgm:prSet presAssocID="{9C3E3CF0-61D5-4BB1-B9AF-4B5BF78692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38746-28B8-4746-ACAD-4D7953C7874C}" type="pres">
      <dgm:prSet presAssocID="{E5E53E2F-2CBD-48EC-AC60-86B45587A3D8}" presName="sp" presStyleCnt="0"/>
      <dgm:spPr/>
    </dgm:pt>
    <dgm:pt modelId="{2B69015C-AEA8-4384-B543-C0619AA08E4F}" type="pres">
      <dgm:prSet presAssocID="{78C7609A-A0B7-4A65-B9DA-C3A39BB37E6D}" presName="composite" presStyleCnt="0"/>
      <dgm:spPr/>
    </dgm:pt>
    <dgm:pt modelId="{8D3250B6-8ECB-4021-9004-D11A47983CF2}" type="pres">
      <dgm:prSet presAssocID="{78C7609A-A0B7-4A65-B9DA-C3A39BB37E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A8BE4D-A85F-4125-9C23-9CB16BAF72DF}" type="pres">
      <dgm:prSet presAssocID="{78C7609A-A0B7-4A65-B9DA-C3A39BB37E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FD7F073-35B3-47C1-A6E7-0304918627EC}" type="presOf" srcId="{24D1979E-E7EF-4DEE-9CF5-9ECE534B3B4B}" destId="{53F1F085-5AB3-4A04-B3AC-685EC03886D2}" srcOrd="0" destOrd="0" presId="urn:microsoft.com/office/officeart/2005/8/layout/chevron2"/>
    <dgm:cxn modelId="{BDCE980B-43E3-4DD7-8B65-21B25644D31A}" srcId="{9C3E3CF0-61D5-4BB1-B9AF-4B5BF7869274}" destId="{24D1979E-E7EF-4DEE-9CF5-9ECE534B3B4B}" srcOrd="0" destOrd="0" parTransId="{00D485A2-0588-47BB-9A88-EA91F2C4F10B}" sibTransId="{57738599-B299-49F1-9A0E-D3BD5A68CAEE}"/>
    <dgm:cxn modelId="{5C4BA98B-9E4B-463D-9605-3595C0374806}" type="presOf" srcId="{21FE5C09-05FE-48B0-BB41-922F36E59F5A}" destId="{35E1DCDA-3D0D-4B41-8897-F4F9880DB42D}" srcOrd="0" destOrd="0" presId="urn:microsoft.com/office/officeart/2005/8/layout/chevron2"/>
    <dgm:cxn modelId="{846B567B-9613-445E-B10D-15954AE2C918}" srcId="{78C7609A-A0B7-4A65-B9DA-C3A39BB37E6D}" destId="{357E5F1C-B979-4F6C-A6A8-79ECCC119DCB}" srcOrd="0" destOrd="0" parTransId="{CCC4903C-0787-466C-88E8-30AFAB28C1BA}" sibTransId="{119E52E6-83F1-4DF3-A527-FF65FB528D6D}"/>
    <dgm:cxn modelId="{442F5771-0877-406F-BA55-6911604DF96C}" srcId="{21FE5C09-05FE-48B0-BB41-922F36E59F5A}" destId="{78C7609A-A0B7-4A65-B9DA-C3A39BB37E6D}" srcOrd="2" destOrd="0" parTransId="{83E2258E-A30E-43EA-A110-9380CEC12AAF}" sibTransId="{E142BBC7-32FB-48B2-B683-3D7F0F2A2576}"/>
    <dgm:cxn modelId="{26083489-5C61-46B2-830D-9BAA8FC9F494}" type="presOf" srcId="{9C3E3CF0-61D5-4BB1-B9AF-4B5BF7869274}" destId="{6F633725-BAD0-4C92-BF4B-EE45ED5DC66D}" srcOrd="0" destOrd="0" presId="urn:microsoft.com/office/officeart/2005/8/layout/chevron2"/>
    <dgm:cxn modelId="{351F9190-56F9-42CB-985E-8F83D3AA2584}" type="presOf" srcId="{357E5F1C-B979-4F6C-A6A8-79ECCC119DCB}" destId="{65A8BE4D-A85F-4125-9C23-9CB16BAF72DF}" srcOrd="0" destOrd="0" presId="urn:microsoft.com/office/officeart/2005/8/layout/chevron2"/>
    <dgm:cxn modelId="{B5AF9D11-952D-4940-80A2-FE49DE343340}" type="presOf" srcId="{78C7609A-A0B7-4A65-B9DA-C3A39BB37E6D}" destId="{8D3250B6-8ECB-4021-9004-D11A47983CF2}" srcOrd="0" destOrd="0" presId="urn:microsoft.com/office/officeart/2005/8/layout/chevron2"/>
    <dgm:cxn modelId="{39C523C7-C15C-4727-8090-220E32B5293E}" srcId="{21FE5C09-05FE-48B0-BB41-922F36E59F5A}" destId="{9C3E3CF0-61D5-4BB1-B9AF-4B5BF7869274}" srcOrd="1" destOrd="0" parTransId="{972EA0D4-A018-4EA7-A5E8-0788E85CDDF5}" sibTransId="{E5E53E2F-2CBD-48EC-AC60-86B45587A3D8}"/>
    <dgm:cxn modelId="{6D379F3E-F5F6-4DDB-9C0B-2C603E6B1799}" type="presOf" srcId="{0A938179-5126-4C32-BE4D-A34F7888D2F8}" destId="{5E3ED8CB-AF01-475A-9B97-0C74ACBB1172}" srcOrd="0" destOrd="0" presId="urn:microsoft.com/office/officeart/2005/8/layout/chevron2"/>
    <dgm:cxn modelId="{22B747ED-ED02-4824-9893-74423F44D4CB}" srcId="{69965911-D77A-434C-9285-EA236621AD28}" destId="{0A938179-5126-4C32-BE4D-A34F7888D2F8}" srcOrd="0" destOrd="0" parTransId="{D94E9693-6163-4BD8-932E-9FC7DC795F0B}" sibTransId="{BB10EBB7-3BC9-4CF6-A549-2A85B80496F0}"/>
    <dgm:cxn modelId="{109DE7DB-DB34-4509-A2AC-5C77ADFABAF9}" srcId="{21FE5C09-05FE-48B0-BB41-922F36E59F5A}" destId="{69965911-D77A-434C-9285-EA236621AD28}" srcOrd="0" destOrd="0" parTransId="{C3985A09-F60B-447A-BDC2-7A79F00889DA}" sibTransId="{26B2AC8F-B60F-400B-A90B-C467C6DB9638}"/>
    <dgm:cxn modelId="{41587004-79DB-4BD1-A45B-41508BD6B95B}" type="presOf" srcId="{69965911-D77A-434C-9285-EA236621AD28}" destId="{9C711F82-7847-4ED5-9169-883475F9320B}" srcOrd="0" destOrd="0" presId="urn:microsoft.com/office/officeart/2005/8/layout/chevron2"/>
    <dgm:cxn modelId="{397408A3-2761-4B0B-94FB-0845704A5E18}" type="presParOf" srcId="{35E1DCDA-3D0D-4B41-8897-F4F9880DB42D}" destId="{0EB7FD54-60D3-4FB4-9D52-FE4602EC384C}" srcOrd="0" destOrd="0" presId="urn:microsoft.com/office/officeart/2005/8/layout/chevron2"/>
    <dgm:cxn modelId="{63E4F4AE-C058-4E22-9F67-32816651F60A}" type="presParOf" srcId="{0EB7FD54-60D3-4FB4-9D52-FE4602EC384C}" destId="{9C711F82-7847-4ED5-9169-883475F9320B}" srcOrd="0" destOrd="0" presId="urn:microsoft.com/office/officeart/2005/8/layout/chevron2"/>
    <dgm:cxn modelId="{C6A0BF83-6F8F-4B7E-B6A3-82BB341BD507}" type="presParOf" srcId="{0EB7FD54-60D3-4FB4-9D52-FE4602EC384C}" destId="{5E3ED8CB-AF01-475A-9B97-0C74ACBB1172}" srcOrd="1" destOrd="0" presId="urn:microsoft.com/office/officeart/2005/8/layout/chevron2"/>
    <dgm:cxn modelId="{93B8FB1C-F7BF-44C4-A3BE-29F3CB33E50F}" type="presParOf" srcId="{35E1DCDA-3D0D-4B41-8897-F4F9880DB42D}" destId="{4FEFED55-12F7-430D-8C64-8EF1799D3D3B}" srcOrd="1" destOrd="0" presId="urn:microsoft.com/office/officeart/2005/8/layout/chevron2"/>
    <dgm:cxn modelId="{D61B0EEA-7BB6-4E41-8F02-49159DECA701}" type="presParOf" srcId="{35E1DCDA-3D0D-4B41-8897-F4F9880DB42D}" destId="{31E73022-1C13-4AC2-B24F-17753CCB472B}" srcOrd="2" destOrd="0" presId="urn:microsoft.com/office/officeart/2005/8/layout/chevron2"/>
    <dgm:cxn modelId="{E12B7D61-C402-4BC4-BF5E-CA4EF5CB07AC}" type="presParOf" srcId="{31E73022-1C13-4AC2-B24F-17753CCB472B}" destId="{6F633725-BAD0-4C92-BF4B-EE45ED5DC66D}" srcOrd="0" destOrd="0" presId="urn:microsoft.com/office/officeart/2005/8/layout/chevron2"/>
    <dgm:cxn modelId="{C27764DE-2A47-43BD-949D-B4EF188484C9}" type="presParOf" srcId="{31E73022-1C13-4AC2-B24F-17753CCB472B}" destId="{53F1F085-5AB3-4A04-B3AC-685EC03886D2}" srcOrd="1" destOrd="0" presId="urn:microsoft.com/office/officeart/2005/8/layout/chevron2"/>
    <dgm:cxn modelId="{ABE66B3E-118B-4F73-8888-0F8B93CB2A33}" type="presParOf" srcId="{35E1DCDA-3D0D-4B41-8897-F4F9880DB42D}" destId="{B6238746-28B8-4746-ACAD-4D7953C7874C}" srcOrd="3" destOrd="0" presId="urn:microsoft.com/office/officeart/2005/8/layout/chevron2"/>
    <dgm:cxn modelId="{4028F808-BCB7-4E88-BB76-7C7CB46350BC}" type="presParOf" srcId="{35E1DCDA-3D0D-4B41-8897-F4F9880DB42D}" destId="{2B69015C-AEA8-4384-B543-C0619AA08E4F}" srcOrd="4" destOrd="0" presId="urn:microsoft.com/office/officeart/2005/8/layout/chevron2"/>
    <dgm:cxn modelId="{B29EDBBB-837C-4E41-B070-5733706900ED}" type="presParOf" srcId="{2B69015C-AEA8-4384-B543-C0619AA08E4F}" destId="{8D3250B6-8ECB-4021-9004-D11A47983CF2}" srcOrd="0" destOrd="0" presId="urn:microsoft.com/office/officeart/2005/8/layout/chevron2"/>
    <dgm:cxn modelId="{2EDE8A88-5D06-4EEC-B3CB-D67648AB5D19}" type="presParOf" srcId="{2B69015C-AEA8-4384-B543-C0619AA08E4F}" destId="{65A8BE4D-A85F-4125-9C23-9CB16BAF72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95ED6-7632-473E-BE43-3F4940A97FB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438D27-DF6A-4778-AD12-FA23AA1BBDDE}">
      <dgm:prSet phldrT="[Текст]"/>
      <dgm:spPr/>
      <dgm:t>
        <a:bodyPr/>
        <a:lstStyle/>
        <a:p>
          <a:r>
            <a:rPr lang="uk-UA" dirty="0" smtClean="0"/>
            <a:t>Планування</a:t>
          </a:r>
          <a:endParaRPr lang="uk-UA" dirty="0"/>
        </a:p>
      </dgm:t>
    </dgm:pt>
    <dgm:pt modelId="{5332B1CF-E44E-48B8-A532-1F8C62AB6C00}" type="parTrans" cxnId="{DE2FB68D-10C6-4563-AD60-A0438ABC2C11}">
      <dgm:prSet/>
      <dgm:spPr/>
      <dgm:t>
        <a:bodyPr/>
        <a:lstStyle/>
        <a:p>
          <a:endParaRPr lang="uk-UA"/>
        </a:p>
      </dgm:t>
    </dgm:pt>
    <dgm:pt modelId="{A6F5C6D6-A173-4BBE-B586-508A99CE2DE5}" type="sibTrans" cxnId="{DE2FB68D-10C6-4563-AD60-A0438ABC2C11}">
      <dgm:prSet/>
      <dgm:spPr/>
      <dgm:t>
        <a:bodyPr/>
        <a:lstStyle/>
        <a:p>
          <a:endParaRPr lang="uk-UA"/>
        </a:p>
      </dgm:t>
    </dgm:pt>
    <dgm:pt modelId="{4FA6FA43-2615-45C2-925F-DBF0245C551F}">
      <dgm:prSet phldrT="[Текст]"/>
      <dgm:spPr/>
      <dgm:t>
        <a:bodyPr/>
        <a:lstStyle/>
        <a:p>
          <a:r>
            <a:rPr lang="uk-UA" dirty="0" smtClean="0"/>
            <a:t>Підготовка</a:t>
          </a:r>
          <a:endParaRPr lang="uk-UA" dirty="0"/>
        </a:p>
      </dgm:t>
    </dgm:pt>
    <dgm:pt modelId="{338D637D-A0C8-4BB9-AD75-DCC3E9EA3DD2}" type="parTrans" cxnId="{806616E8-8A73-440F-B55C-3B8775CE26EE}">
      <dgm:prSet/>
      <dgm:spPr/>
      <dgm:t>
        <a:bodyPr/>
        <a:lstStyle/>
        <a:p>
          <a:endParaRPr lang="uk-UA"/>
        </a:p>
      </dgm:t>
    </dgm:pt>
    <dgm:pt modelId="{0CA9623E-61D4-4F67-9FE9-BC75AE70A43B}" type="sibTrans" cxnId="{806616E8-8A73-440F-B55C-3B8775CE26EE}">
      <dgm:prSet/>
      <dgm:spPr/>
      <dgm:t>
        <a:bodyPr/>
        <a:lstStyle/>
        <a:p>
          <a:endParaRPr lang="uk-UA"/>
        </a:p>
      </dgm:t>
    </dgm:pt>
    <dgm:pt modelId="{31BA2F36-F357-4959-910A-00D94ADFA932}">
      <dgm:prSet phldrT="[Текст]"/>
      <dgm:spPr/>
      <dgm:t>
        <a:bodyPr/>
        <a:lstStyle/>
        <a:p>
          <a:r>
            <a:rPr lang="uk-UA" dirty="0" smtClean="0"/>
            <a:t>Корекція</a:t>
          </a:r>
          <a:endParaRPr lang="uk-UA" dirty="0"/>
        </a:p>
      </dgm:t>
    </dgm:pt>
    <dgm:pt modelId="{989B9585-3168-488B-9AD8-E2F084B76828}" type="parTrans" cxnId="{7D9040D0-9F12-473E-8C28-D5E8E13BBCBA}">
      <dgm:prSet/>
      <dgm:spPr/>
      <dgm:t>
        <a:bodyPr/>
        <a:lstStyle/>
        <a:p>
          <a:endParaRPr lang="uk-UA"/>
        </a:p>
      </dgm:t>
    </dgm:pt>
    <dgm:pt modelId="{1E462779-94ED-4554-A3EA-3A6AE5F44445}" type="sibTrans" cxnId="{7D9040D0-9F12-473E-8C28-D5E8E13BBCBA}">
      <dgm:prSet/>
      <dgm:spPr/>
      <dgm:t>
        <a:bodyPr/>
        <a:lstStyle/>
        <a:p>
          <a:endParaRPr lang="uk-UA"/>
        </a:p>
      </dgm:t>
    </dgm:pt>
    <dgm:pt modelId="{5199BDBA-F30D-48D1-8C90-27FAE01E3424}">
      <dgm:prSet phldrT="[Текст]"/>
      <dgm:spPr/>
      <dgm:t>
        <a:bodyPr/>
        <a:lstStyle/>
        <a:p>
          <a:r>
            <a:rPr lang="uk-UA" dirty="0" smtClean="0"/>
            <a:t>Виконання</a:t>
          </a:r>
          <a:endParaRPr lang="uk-UA" dirty="0"/>
        </a:p>
      </dgm:t>
    </dgm:pt>
    <dgm:pt modelId="{F794B4E1-04A1-4A6B-A1AE-4BC6603237F9}" type="parTrans" cxnId="{2E27135C-FB9C-4B7B-AC50-97FE77F43753}">
      <dgm:prSet/>
      <dgm:spPr/>
      <dgm:t>
        <a:bodyPr/>
        <a:lstStyle/>
        <a:p>
          <a:endParaRPr lang="uk-UA"/>
        </a:p>
      </dgm:t>
    </dgm:pt>
    <dgm:pt modelId="{71F43893-E235-4661-9C9E-9E5862DDD1B1}" type="sibTrans" cxnId="{2E27135C-FB9C-4B7B-AC50-97FE77F43753}">
      <dgm:prSet/>
      <dgm:spPr/>
      <dgm:t>
        <a:bodyPr/>
        <a:lstStyle/>
        <a:p>
          <a:endParaRPr lang="uk-UA"/>
        </a:p>
      </dgm:t>
    </dgm:pt>
    <dgm:pt modelId="{EFA9F471-DD75-4BB8-AB8A-D7859061345F}">
      <dgm:prSet phldrT="[Текст]"/>
      <dgm:spPr/>
      <dgm:t>
        <a:bodyPr/>
        <a:lstStyle/>
        <a:p>
          <a:r>
            <a:rPr lang="uk-UA" dirty="0" smtClean="0"/>
            <a:t>Аналіз</a:t>
          </a:r>
          <a:endParaRPr lang="uk-UA" dirty="0"/>
        </a:p>
      </dgm:t>
    </dgm:pt>
    <dgm:pt modelId="{7BA5FE33-6FC8-44E8-A2BF-7B3948B34244}" type="parTrans" cxnId="{27C08510-E1AF-44A6-934D-B31DB4AA8520}">
      <dgm:prSet/>
      <dgm:spPr/>
      <dgm:t>
        <a:bodyPr/>
        <a:lstStyle/>
        <a:p>
          <a:endParaRPr lang="uk-UA"/>
        </a:p>
      </dgm:t>
    </dgm:pt>
    <dgm:pt modelId="{C3FAD5C5-92AC-4CA4-A5DE-53077A4726CC}" type="sibTrans" cxnId="{27C08510-E1AF-44A6-934D-B31DB4AA8520}">
      <dgm:prSet/>
      <dgm:spPr/>
      <dgm:t>
        <a:bodyPr/>
        <a:lstStyle/>
        <a:p>
          <a:endParaRPr lang="uk-UA"/>
        </a:p>
      </dgm:t>
    </dgm:pt>
    <dgm:pt modelId="{F783AF3E-9757-4AA1-8895-36CB402D7E79}" type="pres">
      <dgm:prSet presAssocID="{31395ED6-7632-473E-BE43-3F4940A97F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6E0CB59-2F72-467E-A766-B7EF6112EF3E}" type="pres">
      <dgm:prSet presAssocID="{E0438D27-DF6A-4778-AD12-FA23AA1BBD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F6AC0-47C6-410E-9E0A-DA6D67C57620}" type="pres">
      <dgm:prSet presAssocID="{E0438D27-DF6A-4778-AD12-FA23AA1BBDDE}" presName="spNode" presStyleCnt="0"/>
      <dgm:spPr/>
    </dgm:pt>
    <dgm:pt modelId="{4C982163-7A42-459C-A602-7ACA0AE8DB05}" type="pres">
      <dgm:prSet presAssocID="{A6F5C6D6-A173-4BBE-B586-508A99CE2DE5}" presName="sibTrans" presStyleLbl="sibTrans1D1" presStyleIdx="0" presStyleCnt="5"/>
      <dgm:spPr/>
      <dgm:t>
        <a:bodyPr/>
        <a:lstStyle/>
        <a:p>
          <a:endParaRPr lang="uk-UA"/>
        </a:p>
      </dgm:t>
    </dgm:pt>
    <dgm:pt modelId="{913746B3-EDE8-41C9-8986-44F9B4088BAD}" type="pres">
      <dgm:prSet presAssocID="{4FA6FA43-2615-45C2-925F-DBF0245C55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2F4FED-3F5F-4C5A-90A8-C9121C10D901}" type="pres">
      <dgm:prSet presAssocID="{4FA6FA43-2615-45C2-925F-DBF0245C551F}" presName="spNode" presStyleCnt="0"/>
      <dgm:spPr/>
    </dgm:pt>
    <dgm:pt modelId="{629097E8-EB6D-4F6D-A7E7-A4780502DC6E}" type="pres">
      <dgm:prSet presAssocID="{0CA9623E-61D4-4F67-9FE9-BC75AE70A43B}" presName="sibTrans" presStyleLbl="sibTrans1D1" presStyleIdx="1" presStyleCnt="5"/>
      <dgm:spPr/>
      <dgm:t>
        <a:bodyPr/>
        <a:lstStyle/>
        <a:p>
          <a:endParaRPr lang="uk-UA"/>
        </a:p>
      </dgm:t>
    </dgm:pt>
    <dgm:pt modelId="{A4862773-45EB-4758-94EC-295393BF6287}" type="pres">
      <dgm:prSet presAssocID="{31BA2F36-F357-4959-910A-00D94ADFA9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625C35-7235-41CB-AB50-9E490E1F97A8}" type="pres">
      <dgm:prSet presAssocID="{31BA2F36-F357-4959-910A-00D94ADFA932}" presName="spNode" presStyleCnt="0"/>
      <dgm:spPr/>
    </dgm:pt>
    <dgm:pt modelId="{941432CC-4C7C-4824-9A9A-C247D5C7D284}" type="pres">
      <dgm:prSet presAssocID="{1E462779-94ED-4554-A3EA-3A6AE5F44445}" presName="sibTrans" presStyleLbl="sibTrans1D1" presStyleIdx="2" presStyleCnt="5"/>
      <dgm:spPr/>
      <dgm:t>
        <a:bodyPr/>
        <a:lstStyle/>
        <a:p>
          <a:endParaRPr lang="uk-UA"/>
        </a:p>
      </dgm:t>
    </dgm:pt>
    <dgm:pt modelId="{757CC2B3-3243-4BE1-B39F-93474CBA28AB}" type="pres">
      <dgm:prSet presAssocID="{5199BDBA-F30D-48D1-8C90-27FAE01E34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743BF3-E0AF-4D65-B938-7B3E70518C9F}" type="pres">
      <dgm:prSet presAssocID="{5199BDBA-F30D-48D1-8C90-27FAE01E3424}" presName="spNode" presStyleCnt="0"/>
      <dgm:spPr/>
    </dgm:pt>
    <dgm:pt modelId="{815DE288-5FD9-495D-96FC-6533A9FC985A}" type="pres">
      <dgm:prSet presAssocID="{71F43893-E235-4661-9C9E-9E5862DDD1B1}" presName="sibTrans" presStyleLbl="sibTrans1D1" presStyleIdx="3" presStyleCnt="5"/>
      <dgm:spPr/>
      <dgm:t>
        <a:bodyPr/>
        <a:lstStyle/>
        <a:p>
          <a:endParaRPr lang="uk-UA"/>
        </a:p>
      </dgm:t>
    </dgm:pt>
    <dgm:pt modelId="{AB7976E5-8194-4822-B08B-D910C405D2A0}" type="pres">
      <dgm:prSet presAssocID="{EFA9F471-DD75-4BB8-AB8A-D785906134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075A1A-4A34-4D2B-9999-4CBF9C7F9390}" type="pres">
      <dgm:prSet presAssocID="{EFA9F471-DD75-4BB8-AB8A-D7859061345F}" presName="spNode" presStyleCnt="0"/>
      <dgm:spPr/>
    </dgm:pt>
    <dgm:pt modelId="{2DEE04BA-2393-4CAC-87D6-929A77CE47A2}" type="pres">
      <dgm:prSet presAssocID="{C3FAD5C5-92AC-4CA4-A5DE-53077A4726CC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7D9040D0-9F12-473E-8C28-D5E8E13BBCBA}" srcId="{31395ED6-7632-473E-BE43-3F4940A97FB5}" destId="{31BA2F36-F357-4959-910A-00D94ADFA932}" srcOrd="2" destOrd="0" parTransId="{989B9585-3168-488B-9AD8-E2F084B76828}" sibTransId="{1E462779-94ED-4554-A3EA-3A6AE5F44445}"/>
    <dgm:cxn modelId="{806616E8-8A73-440F-B55C-3B8775CE26EE}" srcId="{31395ED6-7632-473E-BE43-3F4940A97FB5}" destId="{4FA6FA43-2615-45C2-925F-DBF0245C551F}" srcOrd="1" destOrd="0" parTransId="{338D637D-A0C8-4BB9-AD75-DCC3E9EA3DD2}" sibTransId="{0CA9623E-61D4-4F67-9FE9-BC75AE70A43B}"/>
    <dgm:cxn modelId="{BA4669B5-3FBB-4173-903B-C4883D140068}" type="presOf" srcId="{C3FAD5C5-92AC-4CA4-A5DE-53077A4726CC}" destId="{2DEE04BA-2393-4CAC-87D6-929A77CE47A2}" srcOrd="0" destOrd="0" presId="urn:microsoft.com/office/officeart/2005/8/layout/cycle6"/>
    <dgm:cxn modelId="{2E27135C-FB9C-4B7B-AC50-97FE77F43753}" srcId="{31395ED6-7632-473E-BE43-3F4940A97FB5}" destId="{5199BDBA-F30D-48D1-8C90-27FAE01E3424}" srcOrd="3" destOrd="0" parTransId="{F794B4E1-04A1-4A6B-A1AE-4BC6603237F9}" sibTransId="{71F43893-E235-4661-9C9E-9E5862DDD1B1}"/>
    <dgm:cxn modelId="{A2F6C016-1150-47A6-8E11-109BD1B1E3C0}" type="presOf" srcId="{EFA9F471-DD75-4BB8-AB8A-D7859061345F}" destId="{AB7976E5-8194-4822-B08B-D910C405D2A0}" srcOrd="0" destOrd="0" presId="urn:microsoft.com/office/officeart/2005/8/layout/cycle6"/>
    <dgm:cxn modelId="{05092100-A486-4DC6-9CCF-DB905E281FDF}" type="presOf" srcId="{31BA2F36-F357-4959-910A-00D94ADFA932}" destId="{A4862773-45EB-4758-94EC-295393BF6287}" srcOrd="0" destOrd="0" presId="urn:microsoft.com/office/officeart/2005/8/layout/cycle6"/>
    <dgm:cxn modelId="{B86E5769-8058-4897-88B3-65D2F83039CD}" type="presOf" srcId="{71F43893-E235-4661-9C9E-9E5862DDD1B1}" destId="{815DE288-5FD9-495D-96FC-6533A9FC985A}" srcOrd="0" destOrd="0" presId="urn:microsoft.com/office/officeart/2005/8/layout/cycle6"/>
    <dgm:cxn modelId="{1BE5FB4F-27F3-4814-8704-E6342B47D158}" type="presOf" srcId="{0CA9623E-61D4-4F67-9FE9-BC75AE70A43B}" destId="{629097E8-EB6D-4F6D-A7E7-A4780502DC6E}" srcOrd="0" destOrd="0" presId="urn:microsoft.com/office/officeart/2005/8/layout/cycle6"/>
    <dgm:cxn modelId="{ACE73847-F207-46D1-B4D6-3DAA0015D59C}" type="presOf" srcId="{E0438D27-DF6A-4778-AD12-FA23AA1BBDDE}" destId="{26E0CB59-2F72-467E-A766-B7EF6112EF3E}" srcOrd="0" destOrd="0" presId="urn:microsoft.com/office/officeart/2005/8/layout/cycle6"/>
    <dgm:cxn modelId="{DFD4CC7A-0AC4-4666-A96D-4B0EAD77BB43}" type="presOf" srcId="{5199BDBA-F30D-48D1-8C90-27FAE01E3424}" destId="{757CC2B3-3243-4BE1-B39F-93474CBA28AB}" srcOrd="0" destOrd="0" presId="urn:microsoft.com/office/officeart/2005/8/layout/cycle6"/>
    <dgm:cxn modelId="{DD379C28-E2BA-4423-8613-44C5D1936775}" type="presOf" srcId="{31395ED6-7632-473E-BE43-3F4940A97FB5}" destId="{F783AF3E-9757-4AA1-8895-36CB402D7E79}" srcOrd="0" destOrd="0" presId="urn:microsoft.com/office/officeart/2005/8/layout/cycle6"/>
    <dgm:cxn modelId="{27C08510-E1AF-44A6-934D-B31DB4AA8520}" srcId="{31395ED6-7632-473E-BE43-3F4940A97FB5}" destId="{EFA9F471-DD75-4BB8-AB8A-D7859061345F}" srcOrd="4" destOrd="0" parTransId="{7BA5FE33-6FC8-44E8-A2BF-7B3948B34244}" sibTransId="{C3FAD5C5-92AC-4CA4-A5DE-53077A4726CC}"/>
    <dgm:cxn modelId="{2ABAD70E-66AF-48CC-9664-11AA055D9C94}" type="presOf" srcId="{A6F5C6D6-A173-4BBE-B586-508A99CE2DE5}" destId="{4C982163-7A42-459C-A602-7ACA0AE8DB05}" srcOrd="0" destOrd="0" presId="urn:microsoft.com/office/officeart/2005/8/layout/cycle6"/>
    <dgm:cxn modelId="{B79CB2F3-92A8-4239-B71C-620429F6711E}" type="presOf" srcId="{4FA6FA43-2615-45C2-925F-DBF0245C551F}" destId="{913746B3-EDE8-41C9-8986-44F9B4088BAD}" srcOrd="0" destOrd="0" presId="urn:microsoft.com/office/officeart/2005/8/layout/cycle6"/>
    <dgm:cxn modelId="{DE2FB68D-10C6-4563-AD60-A0438ABC2C11}" srcId="{31395ED6-7632-473E-BE43-3F4940A97FB5}" destId="{E0438D27-DF6A-4778-AD12-FA23AA1BBDDE}" srcOrd="0" destOrd="0" parTransId="{5332B1CF-E44E-48B8-A532-1F8C62AB6C00}" sibTransId="{A6F5C6D6-A173-4BBE-B586-508A99CE2DE5}"/>
    <dgm:cxn modelId="{7E40F16F-112F-4AED-A58A-0F5EE850D24D}" type="presOf" srcId="{1E462779-94ED-4554-A3EA-3A6AE5F44445}" destId="{941432CC-4C7C-4824-9A9A-C247D5C7D284}" srcOrd="0" destOrd="0" presId="urn:microsoft.com/office/officeart/2005/8/layout/cycle6"/>
    <dgm:cxn modelId="{9BDBA282-827A-4B6D-948C-B8E123B28131}" type="presParOf" srcId="{F783AF3E-9757-4AA1-8895-36CB402D7E79}" destId="{26E0CB59-2F72-467E-A766-B7EF6112EF3E}" srcOrd="0" destOrd="0" presId="urn:microsoft.com/office/officeart/2005/8/layout/cycle6"/>
    <dgm:cxn modelId="{48DAF585-7CD0-448B-9561-61E93AEE8A19}" type="presParOf" srcId="{F783AF3E-9757-4AA1-8895-36CB402D7E79}" destId="{150F6AC0-47C6-410E-9E0A-DA6D67C57620}" srcOrd="1" destOrd="0" presId="urn:microsoft.com/office/officeart/2005/8/layout/cycle6"/>
    <dgm:cxn modelId="{D002F845-C285-41A5-87F1-3B11F7E4A823}" type="presParOf" srcId="{F783AF3E-9757-4AA1-8895-36CB402D7E79}" destId="{4C982163-7A42-459C-A602-7ACA0AE8DB05}" srcOrd="2" destOrd="0" presId="urn:microsoft.com/office/officeart/2005/8/layout/cycle6"/>
    <dgm:cxn modelId="{5F319959-75D1-41D7-91C7-C72AF27D4271}" type="presParOf" srcId="{F783AF3E-9757-4AA1-8895-36CB402D7E79}" destId="{913746B3-EDE8-41C9-8986-44F9B4088BAD}" srcOrd="3" destOrd="0" presId="urn:microsoft.com/office/officeart/2005/8/layout/cycle6"/>
    <dgm:cxn modelId="{6975BC0A-FD52-4021-8F93-E24C73728FEF}" type="presParOf" srcId="{F783AF3E-9757-4AA1-8895-36CB402D7E79}" destId="{F52F4FED-3F5F-4C5A-90A8-C9121C10D901}" srcOrd="4" destOrd="0" presId="urn:microsoft.com/office/officeart/2005/8/layout/cycle6"/>
    <dgm:cxn modelId="{161196EF-8996-476E-A61F-0E8663D5F0B9}" type="presParOf" srcId="{F783AF3E-9757-4AA1-8895-36CB402D7E79}" destId="{629097E8-EB6D-4F6D-A7E7-A4780502DC6E}" srcOrd="5" destOrd="0" presId="urn:microsoft.com/office/officeart/2005/8/layout/cycle6"/>
    <dgm:cxn modelId="{B418F97F-8AE7-4574-9AEA-01AB806E760F}" type="presParOf" srcId="{F783AF3E-9757-4AA1-8895-36CB402D7E79}" destId="{A4862773-45EB-4758-94EC-295393BF6287}" srcOrd="6" destOrd="0" presId="urn:microsoft.com/office/officeart/2005/8/layout/cycle6"/>
    <dgm:cxn modelId="{B6B4FBC9-1161-4E45-A8EA-B95346BEBDFF}" type="presParOf" srcId="{F783AF3E-9757-4AA1-8895-36CB402D7E79}" destId="{6C625C35-7235-41CB-AB50-9E490E1F97A8}" srcOrd="7" destOrd="0" presId="urn:microsoft.com/office/officeart/2005/8/layout/cycle6"/>
    <dgm:cxn modelId="{419F0013-9FE9-41CB-95A6-BB3958E71AF9}" type="presParOf" srcId="{F783AF3E-9757-4AA1-8895-36CB402D7E79}" destId="{941432CC-4C7C-4824-9A9A-C247D5C7D284}" srcOrd="8" destOrd="0" presId="urn:microsoft.com/office/officeart/2005/8/layout/cycle6"/>
    <dgm:cxn modelId="{441EC24E-6328-45F7-840C-5061F89F7E97}" type="presParOf" srcId="{F783AF3E-9757-4AA1-8895-36CB402D7E79}" destId="{757CC2B3-3243-4BE1-B39F-93474CBA28AB}" srcOrd="9" destOrd="0" presId="urn:microsoft.com/office/officeart/2005/8/layout/cycle6"/>
    <dgm:cxn modelId="{1AA034BF-97DB-4DA1-B824-1BB3DA75C417}" type="presParOf" srcId="{F783AF3E-9757-4AA1-8895-36CB402D7E79}" destId="{CC743BF3-E0AF-4D65-B938-7B3E70518C9F}" srcOrd="10" destOrd="0" presId="urn:microsoft.com/office/officeart/2005/8/layout/cycle6"/>
    <dgm:cxn modelId="{90AEF3A9-5B01-4027-B350-D812EA1FB5F4}" type="presParOf" srcId="{F783AF3E-9757-4AA1-8895-36CB402D7E79}" destId="{815DE288-5FD9-495D-96FC-6533A9FC985A}" srcOrd="11" destOrd="0" presId="urn:microsoft.com/office/officeart/2005/8/layout/cycle6"/>
    <dgm:cxn modelId="{2EAE5510-CA9F-4628-803F-B6DA20B5993B}" type="presParOf" srcId="{F783AF3E-9757-4AA1-8895-36CB402D7E79}" destId="{AB7976E5-8194-4822-B08B-D910C405D2A0}" srcOrd="12" destOrd="0" presId="urn:microsoft.com/office/officeart/2005/8/layout/cycle6"/>
    <dgm:cxn modelId="{4472271D-F0EB-4F1D-A7DB-FF6AAB2FDD16}" type="presParOf" srcId="{F783AF3E-9757-4AA1-8895-36CB402D7E79}" destId="{08075A1A-4A34-4D2B-9999-4CBF9C7F9390}" srcOrd="13" destOrd="0" presId="urn:microsoft.com/office/officeart/2005/8/layout/cycle6"/>
    <dgm:cxn modelId="{0E94FA01-D2AA-44B5-AB96-A3370D8C8679}" type="presParOf" srcId="{F783AF3E-9757-4AA1-8895-36CB402D7E79}" destId="{2DEE04BA-2393-4CAC-87D6-929A77CE47A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11F82-7847-4ED5-9169-883475F9320B}">
      <dsp:nvSpPr>
        <dsp:cNvPr id="0" name=""/>
        <dsp:cNvSpPr/>
      </dsp:nvSpPr>
      <dsp:spPr>
        <a:xfrm rot="5400000">
          <a:off x="-246929" y="249170"/>
          <a:ext cx="1646195" cy="115233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Червона</a:t>
          </a:r>
          <a:endParaRPr lang="uk-UA" sz="2200" kern="1200" dirty="0"/>
        </a:p>
      </dsp:txBody>
      <dsp:txXfrm rot="-5400000">
        <a:off x="1" y="578410"/>
        <a:ext cx="1152337" cy="493858"/>
      </dsp:txXfrm>
    </dsp:sp>
    <dsp:sp modelId="{5E3ED8CB-AF01-475A-9B97-0C74ACBB1172}">
      <dsp:nvSpPr>
        <dsp:cNvPr id="0" name=""/>
        <dsp:cNvSpPr/>
      </dsp:nvSpPr>
      <dsp:spPr>
        <a:xfrm rot="5400000">
          <a:off x="3947936" y="-2793358"/>
          <a:ext cx="1070027" cy="6661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Роздягання + надання ЕМД за потреби</a:t>
          </a:r>
          <a:endParaRPr lang="uk-UA" sz="3200" kern="1200" dirty="0"/>
        </a:p>
      </dsp:txBody>
      <dsp:txXfrm rot="-5400000">
        <a:off x="1152337" y="54475"/>
        <a:ext cx="6608992" cy="965559"/>
      </dsp:txXfrm>
    </dsp:sp>
    <dsp:sp modelId="{6F633725-BAD0-4C92-BF4B-EE45ED5DC66D}">
      <dsp:nvSpPr>
        <dsp:cNvPr id="0" name=""/>
        <dsp:cNvSpPr/>
      </dsp:nvSpPr>
      <dsp:spPr>
        <a:xfrm rot="5400000">
          <a:off x="-246929" y="1701810"/>
          <a:ext cx="1646195" cy="115233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Жовта</a:t>
          </a:r>
          <a:endParaRPr lang="uk-UA" sz="2200" kern="1200" dirty="0">
            <a:solidFill>
              <a:schemeClr val="tx1"/>
            </a:solidFill>
          </a:endParaRPr>
        </a:p>
      </dsp:txBody>
      <dsp:txXfrm rot="-5400000">
        <a:off x="1" y="2031050"/>
        <a:ext cx="1152337" cy="493858"/>
      </dsp:txXfrm>
    </dsp:sp>
    <dsp:sp modelId="{53F1F085-5AB3-4A04-B3AC-685EC03886D2}">
      <dsp:nvSpPr>
        <dsp:cNvPr id="0" name=""/>
        <dsp:cNvSpPr/>
      </dsp:nvSpPr>
      <dsp:spPr>
        <a:xfrm rot="5400000">
          <a:off x="3947936" y="-1340718"/>
          <a:ext cx="1070027" cy="6661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Обробка водою </a:t>
          </a:r>
          <a:endParaRPr lang="uk-UA" sz="3200" kern="1200" dirty="0"/>
        </a:p>
      </dsp:txBody>
      <dsp:txXfrm rot="-5400000">
        <a:off x="1152337" y="1507115"/>
        <a:ext cx="6608992" cy="965559"/>
      </dsp:txXfrm>
    </dsp:sp>
    <dsp:sp modelId="{8D3250B6-8ECB-4021-9004-D11A47983CF2}">
      <dsp:nvSpPr>
        <dsp:cNvPr id="0" name=""/>
        <dsp:cNvSpPr/>
      </dsp:nvSpPr>
      <dsp:spPr>
        <a:xfrm rot="5400000">
          <a:off x="-246929" y="3154449"/>
          <a:ext cx="1646195" cy="115233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Зелена</a:t>
          </a:r>
          <a:endParaRPr lang="uk-UA" sz="2200" kern="1200" dirty="0"/>
        </a:p>
      </dsp:txBody>
      <dsp:txXfrm rot="-5400000">
        <a:off x="1" y="3483689"/>
        <a:ext cx="1152337" cy="493858"/>
      </dsp:txXfrm>
    </dsp:sp>
    <dsp:sp modelId="{65A8BE4D-A85F-4125-9C23-9CB16BAF72DF}">
      <dsp:nvSpPr>
        <dsp:cNvPr id="0" name=""/>
        <dsp:cNvSpPr/>
      </dsp:nvSpPr>
      <dsp:spPr>
        <a:xfrm rot="5400000">
          <a:off x="3947936" y="111920"/>
          <a:ext cx="1070027" cy="6661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Висушування + одягання</a:t>
          </a:r>
          <a:endParaRPr lang="uk-UA" sz="3200" kern="1200" dirty="0"/>
        </a:p>
      </dsp:txBody>
      <dsp:txXfrm rot="-5400000">
        <a:off x="1152337" y="2959753"/>
        <a:ext cx="6608992" cy="965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CB59-2F72-467E-A766-B7EF6112EF3E}">
      <dsp:nvSpPr>
        <dsp:cNvPr id="0" name=""/>
        <dsp:cNvSpPr/>
      </dsp:nvSpPr>
      <dsp:spPr>
        <a:xfrm>
          <a:off x="3093004" y="3080"/>
          <a:ext cx="1734557" cy="112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Планування</a:t>
          </a:r>
          <a:endParaRPr lang="uk-UA" sz="2000" kern="1200" dirty="0"/>
        </a:p>
      </dsp:txBody>
      <dsp:txXfrm>
        <a:off x="3148042" y="58118"/>
        <a:ext cx="1624481" cy="1017386"/>
      </dsp:txXfrm>
    </dsp:sp>
    <dsp:sp modelId="{4C982163-7A42-459C-A602-7ACA0AE8DB05}">
      <dsp:nvSpPr>
        <dsp:cNvPr id="0" name=""/>
        <dsp:cNvSpPr/>
      </dsp:nvSpPr>
      <dsp:spPr>
        <a:xfrm>
          <a:off x="1709113" y="566811"/>
          <a:ext cx="4502339" cy="4502339"/>
        </a:xfrm>
        <a:custGeom>
          <a:avLst/>
          <a:gdLst/>
          <a:ahLst/>
          <a:cxnLst/>
          <a:rect l="0" t="0" r="0" b="0"/>
          <a:pathLst>
            <a:path>
              <a:moveTo>
                <a:pt x="3130346" y="178776"/>
              </a:moveTo>
              <a:arcTo wR="2251169" hR="2251169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46B3-EDE8-41C9-8986-44F9B4088BAD}">
      <dsp:nvSpPr>
        <dsp:cNvPr id="0" name=""/>
        <dsp:cNvSpPr/>
      </dsp:nvSpPr>
      <dsp:spPr>
        <a:xfrm>
          <a:off x="5233994" y="1558600"/>
          <a:ext cx="1734557" cy="112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Підготовка</a:t>
          </a:r>
          <a:endParaRPr lang="uk-UA" sz="2000" kern="1200" dirty="0"/>
        </a:p>
      </dsp:txBody>
      <dsp:txXfrm>
        <a:off x="5289032" y="1613638"/>
        <a:ext cx="1624481" cy="1017386"/>
      </dsp:txXfrm>
    </dsp:sp>
    <dsp:sp modelId="{629097E8-EB6D-4F6D-A7E7-A4780502DC6E}">
      <dsp:nvSpPr>
        <dsp:cNvPr id="0" name=""/>
        <dsp:cNvSpPr/>
      </dsp:nvSpPr>
      <dsp:spPr>
        <a:xfrm>
          <a:off x="1709113" y="566811"/>
          <a:ext cx="4502339" cy="4502339"/>
        </a:xfrm>
        <a:custGeom>
          <a:avLst/>
          <a:gdLst/>
          <a:ahLst/>
          <a:cxnLst/>
          <a:rect l="0" t="0" r="0" b="0"/>
          <a:pathLst>
            <a:path>
              <a:moveTo>
                <a:pt x="4499268" y="2133633"/>
              </a:moveTo>
              <a:arcTo wR="2251169" hR="2251169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62773-45EB-4758-94EC-295393BF6287}">
      <dsp:nvSpPr>
        <dsp:cNvPr id="0" name=""/>
        <dsp:cNvSpPr/>
      </dsp:nvSpPr>
      <dsp:spPr>
        <a:xfrm>
          <a:off x="4416208" y="4075484"/>
          <a:ext cx="1734557" cy="112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Корекція</a:t>
          </a:r>
          <a:endParaRPr lang="uk-UA" sz="2000" kern="1200" dirty="0"/>
        </a:p>
      </dsp:txBody>
      <dsp:txXfrm>
        <a:off x="4471246" y="4130522"/>
        <a:ext cx="1624481" cy="1017386"/>
      </dsp:txXfrm>
    </dsp:sp>
    <dsp:sp modelId="{941432CC-4C7C-4824-9A9A-C247D5C7D284}">
      <dsp:nvSpPr>
        <dsp:cNvPr id="0" name=""/>
        <dsp:cNvSpPr/>
      </dsp:nvSpPr>
      <dsp:spPr>
        <a:xfrm>
          <a:off x="1709113" y="566811"/>
          <a:ext cx="4502339" cy="4502339"/>
        </a:xfrm>
        <a:custGeom>
          <a:avLst/>
          <a:gdLst/>
          <a:ahLst/>
          <a:cxnLst/>
          <a:rect l="0" t="0" r="0" b="0"/>
          <a:pathLst>
            <a:path>
              <a:moveTo>
                <a:pt x="2698161" y="4457515"/>
              </a:moveTo>
              <a:arcTo wR="2251169" hR="2251169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CC2B3-3243-4BE1-B39F-93474CBA28AB}">
      <dsp:nvSpPr>
        <dsp:cNvPr id="0" name=""/>
        <dsp:cNvSpPr/>
      </dsp:nvSpPr>
      <dsp:spPr>
        <a:xfrm>
          <a:off x="1769800" y="4075484"/>
          <a:ext cx="1734557" cy="112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Виконання</a:t>
          </a:r>
          <a:endParaRPr lang="uk-UA" sz="2000" kern="1200" dirty="0"/>
        </a:p>
      </dsp:txBody>
      <dsp:txXfrm>
        <a:off x="1824838" y="4130522"/>
        <a:ext cx="1624481" cy="1017386"/>
      </dsp:txXfrm>
    </dsp:sp>
    <dsp:sp modelId="{815DE288-5FD9-495D-96FC-6533A9FC985A}">
      <dsp:nvSpPr>
        <dsp:cNvPr id="0" name=""/>
        <dsp:cNvSpPr/>
      </dsp:nvSpPr>
      <dsp:spPr>
        <a:xfrm>
          <a:off x="1709113" y="566811"/>
          <a:ext cx="4502339" cy="4502339"/>
        </a:xfrm>
        <a:custGeom>
          <a:avLst/>
          <a:gdLst/>
          <a:ahLst/>
          <a:cxnLst/>
          <a:rect l="0" t="0" r="0" b="0"/>
          <a:pathLst>
            <a:path>
              <a:moveTo>
                <a:pt x="375957" y="3496699"/>
              </a:moveTo>
              <a:arcTo wR="2251169" hR="2251169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976E5-8194-4822-B08B-D910C405D2A0}">
      <dsp:nvSpPr>
        <dsp:cNvPr id="0" name=""/>
        <dsp:cNvSpPr/>
      </dsp:nvSpPr>
      <dsp:spPr>
        <a:xfrm>
          <a:off x="952015" y="1558600"/>
          <a:ext cx="1734557" cy="112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Аналіз</a:t>
          </a:r>
          <a:endParaRPr lang="uk-UA" sz="2000" kern="1200" dirty="0"/>
        </a:p>
      </dsp:txBody>
      <dsp:txXfrm>
        <a:off x="1007053" y="1613638"/>
        <a:ext cx="1624481" cy="1017386"/>
      </dsp:txXfrm>
    </dsp:sp>
    <dsp:sp modelId="{2DEE04BA-2393-4CAC-87D6-929A77CE47A2}">
      <dsp:nvSpPr>
        <dsp:cNvPr id="0" name=""/>
        <dsp:cNvSpPr/>
      </dsp:nvSpPr>
      <dsp:spPr>
        <a:xfrm>
          <a:off x="1709113" y="566811"/>
          <a:ext cx="4502339" cy="4502339"/>
        </a:xfrm>
        <a:custGeom>
          <a:avLst/>
          <a:gdLst/>
          <a:ahLst/>
          <a:cxnLst/>
          <a:rect l="0" t="0" r="0" b="0"/>
          <a:pathLst>
            <a:path>
              <a:moveTo>
                <a:pt x="392484" y="981109"/>
              </a:moveTo>
              <a:arcTo wR="2251169" hR="2251169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8788" y="685800"/>
            <a:ext cx="59404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2208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749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title"/>
          </p:nvPr>
        </p:nvSpPr>
        <p:spPr>
          <a:xfrm>
            <a:off x="1403921" y="476672"/>
            <a:ext cx="95770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043881" y="2060848"/>
            <a:ext cx="9810880" cy="370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594044" y="6356354"/>
            <a:ext cx="2772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ftr" idx="11"/>
          </p:nvPr>
        </p:nvSpPr>
        <p:spPr>
          <a:xfrm>
            <a:off x="4059293" y="6356354"/>
            <a:ext cx="376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11269018" y="6381331"/>
            <a:ext cx="539951" cy="36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>
            <a:spLocks noGrp="1"/>
          </p:cNvSpPr>
          <p:nvPr>
            <p:ph type="title"/>
          </p:nvPr>
        </p:nvSpPr>
        <p:spPr>
          <a:xfrm rot="5400000">
            <a:off x="7024451" y="1863809"/>
            <a:ext cx="5851525" cy="267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1"/>
          </p:nvPr>
        </p:nvSpPr>
        <p:spPr>
          <a:xfrm rot="5400000">
            <a:off x="1579060" y="-710375"/>
            <a:ext cx="5851525" cy="782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dt" idx="10"/>
          </p:nvPr>
        </p:nvSpPr>
        <p:spPr>
          <a:xfrm>
            <a:off x="594044" y="6356354"/>
            <a:ext cx="2772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ftr" idx="11"/>
          </p:nvPr>
        </p:nvSpPr>
        <p:spPr>
          <a:xfrm>
            <a:off x="4059293" y="6356354"/>
            <a:ext cx="376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sldNum" idx="12"/>
          </p:nvPr>
        </p:nvSpPr>
        <p:spPr>
          <a:xfrm>
            <a:off x="11269018" y="6381331"/>
            <a:ext cx="539951" cy="36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403921" y="476672"/>
            <a:ext cx="95770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Georgia"/>
              <a:buNone/>
              <a:defRPr sz="4800" b="0" i="0" u="none" strike="noStrike" cap="non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043881" y="2060848"/>
            <a:ext cx="9810880" cy="370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sldNum" idx="12"/>
          </p:nvPr>
        </p:nvSpPr>
        <p:spPr>
          <a:xfrm>
            <a:off x="11269018" y="6381331"/>
            <a:ext cx="539951" cy="36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3" name="Google Shape;1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1403920" cy="14053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GGyyO92Q94&amp;ab_channel=NationalAmbulanceUAE" TargetMode="Externa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LqHfjXnYwek&amp;ab_channel=1stMarineLogisticsGroup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anD8rd72qEE&amp;ab_channel=Ansell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580147" y="2284168"/>
            <a:ext cx="9119937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4000" dirty="0" smtClean="0">
                <a:latin typeface="+mn-lt"/>
              </a:rPr>
              <a:t>Організація надання екстреної медичної допомоги постраждалим внаслідок дії хімічних агентів на етапах евакуації</a:t>
            </a:r>
            <a:endParaRPr sz="4000" dirty="0">
              <a:latin typeface="+mn-lt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xfrm>
            <a:off x="11269018" y="6381331"/>
            <a:ext cx="539951" cy="36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989221" y="4937128"/>
            <a:ext cx="8398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+mn-lt"/>
              </a:rPr>
              <a:t>Державний заклад «Український науково-практичний центр екстреної медичної допомоги та медицини катастроф МОЗ України»</a:t>
            </a:r>
            <a:endParaRPr lang="uk-UA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681" y="5619604"/>
            <a:ext cx="7176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n-lt"/>
              </a:rPr>
              <a:t>Тернопільський національний медичний університет імені І.Я.Горбачевського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6212" y="6188921"/>
            <a:ext cx="8021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n-lt"/>
              </a:rPr>
              <a:t>ВГО «Всеукраїнська рада реанімації (ресусцитації) та екстреної медичної допомоги»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0398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Рівні ЗІЗ </a:t>
            </a:r>
            <a:endParaRPr lang="uk-UA" sz="3600" dirty="0">
              <a:latin typeface="+mj-lt"/>
            </a:endParaRPr>
          </a:p>
        </p:txBody>
      </p:sp>
      <p:pic>
        <p:nvPicPr>
          <p:cNvPr id="4098" name="Picture 2" descr="Безымянный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77" y="3638467"/>
            <a:ext cx="1274437" cy="27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Безымянный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89" y="641099"/>
            <a:ext cx="1812258" cy="24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Безымянны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39" y="473395"/>
            <a:ext cx="2266859" cy="28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Безымянный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8" y="3427369"/>
            <a:ext cx="2004780" cy="31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при вдиханні – легкі та помірні прояви: </a:t>
            </a:r>
          </a:p>
          <a:p>
            <a:pPr marL="342900" indent="-34290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  <a:latin typeface="+mn-lt"/>
              </a:rPr>
              <a:t>швидкий початок подразнення очей, носа та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горла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негайний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спастичний кашель та відчуття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задухи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блювота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шлунковим вмістом, який може пахнути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хлором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часто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спостерігається захриплість або повна втрата голосу (афонія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високі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звуки, викликані звуженням верхніх дихальних шляхів (стридор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сильний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дискомфорт у грудній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клітці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звуження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нижніх дихальних шляхів є раннім і помітним ефектом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впливу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симптоми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набряку легень можуть з’явитися протягом 2–4 годин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4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при вдиханні – важкі прояви: </a:t>
            </a:r>
          </a:p>
          <a:p>
            <a:pPr marL="342900" indent="-34290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  <a:latin typeface="+mn-lt"/>
              </a:rPr>
              <a:t>раптова смерть може настати через критичне звуження верхніх дихальних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шляхів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виражена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задуха при мінімальних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рухах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рясні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виділення з носа і рота (носоглотка) і дихальних шляхів (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трахеобронхіальне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дерево) до 1 л на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годину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набряк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легенів може з'явитися протягом 30-60 хвилин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9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догоспітальному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Не існує специфічного антидоту.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Не існує спеціальної терапії.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Деконтамінація відповідно до стандартних процедур. 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1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ранньому 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Залучення фахівців: офтальмолог,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комбустіолог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та інші.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Спостереження до повного зникнення симптомів.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Настороженість щодо розвитку набряку легень.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8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45092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6000" dirty="0" smtClean="0">
                <a:solidFill>
                  <a:srgbClr val="0070C0"/>
                </a:solidFill>
                <a:latin typeface="+mn-lt"/>
              </a:rPr>
              <a:t>Аміак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" b="43352"/>
          <a:stretch/>
        </p:blipFill>
        <p:spPr>
          <a:xfrm>
            <a:off x="7816348" y="2525376"/>
            <a:ext cx="1857041" cy="1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Прозорий, безбарвний, газ. Прозора безбарвна рідина під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тиском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Аміак є токсичним газом або рідиною.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Концентрований аміак, одна з найбільших розповсюджених хімічних речовин.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Аміак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3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Можливі методи застосування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Повітря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в приміщенні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викидатися в повітря в приміщенні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вигляді рідкого спрею або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пару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Вода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використовувати для забруднення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води.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Продукти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харчування та сільськогосподарська продукція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малоймовірним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шляхом.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Зовнішнє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повітря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бути виділений у зовнішнє повітря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вигляді рідини (аерозоль) або у вигляді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пари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951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Шляхи впливу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Вдихання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основний шлях впливу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Проковтування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рідко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Вплив на очі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обмежено за рахунок значного корозійного впливу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Всмоктування через не пошкоджену шкіру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малоймовірно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9910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1. Хімічна безпека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при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контакті аміаку з водою утворюється отруйна, видима хмара пари. Аміак легко розчиняється у воді з виділенням тепла (екзотермічний), утворюючи гідроксид амонію в корозійний лужний розчин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 Рідкий аміак порушує деякі форми пластмас, гуми та покриттів</a:t>
            </a:r>
            <a:r>
              <a:rPr lang="ru-RU" dirty="0" smtClean="0"/>
              <a:t>. 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2. Небезпека вибуху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к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оли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аміак змішується з газом та/або повітрям, він утворює вибухонебезпечну суміш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При нагріванні контейнери можуть вибухнути. Розірвані циліндри можуть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вибухнути. 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5381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д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о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6"/>
          </p:cNvCxnSpPr>
          <p:nvPr/>
        </p:nvCxnSpPr>
        <p:spPr>
          <a:xfrm>
            <a:off x="7790447" y="3280611"/>
            <a:ext cx="3118185" cy="1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8778889" y="286351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2" y="1876926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8419"/>
            <a:ext cx="10410636" cy="84745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j-lt"/>
              </a:rPr>
              <a:t>Інструкція з одягання капюшона для аварійної евакуації.</a:t>
            </a:r>
            <a:endParaRPr lang="uk-UA" sz="32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951748"/>
            <a:ext cx="1665748" cy="1665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4" y="1997715"/>
            <a:ext cx="1679345" cy="166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03" y="1948213"/>
            <a:ext cx="1659272" cy="1672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75" y="4582527"/>
            <a:ext cx="1673577" cy="1687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4" y="4582528"/>
            <a:ext cx="2164758" cy="1687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9" y="4625952"/>
            <a:ext cx="2083708" cy="164381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170127" y="2784621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79601" y="2807842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96653" y="5447859"/>
            <a:ext cx="1491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110588" y="5447859"/>
            <a:ext cx="1491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380352" y="2807842"/>
            <a:ext cx="929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09683" y="2807842"/>
            <a:ext cx="1" cy="261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3"/>
          </p:cNvCxnSpPr>
          <p:nvPr/>
        </p:nvCxnSpPr>
        <p:spPr>
          <a:xfrm flipH="1" flipV="1">
            <a:off x="10380352" y="5426147"/>
            <a:ext cx="929332" cy="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319463" y="1951748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4900444" y="1997715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8602503" y="1951748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2" name="Овал 31"/>
          <p:cNvSpPr/>
          <p:nvPr/>
        </p:nvSpPr>
        <p:spPr>
          <a:xfrm>
            <a:off x="8770868" y="4610383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33" name="Овал 32"/>
          <p:cNvSpPr/>
          <p:nvPr/>
        </p:nvSpPr>
        <p:spPr>
          <a:xfrm>
            <a:off x="4900444" y="4610383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4" name="Овал 33"/>
          <p:cNvSpPr/>
          <p:nvPr/>
        </p:nvSpPr>
        <p:spPr>
          <a:xfrm>
            <a:off x="1106904" y="4625952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295398" y="3659088"/>
            <a:ext cx="16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Має 2 захисні оболонки  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4900444" y="3666803"/>
            <a:ext cx="16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Відкрити подвійну оболонку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8602503" y="3632085"/>
            <a:ext cx="1698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Капюшон автоматично розправляється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8650010" y="6118611"/>
            <a:ext cx="203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Захисна еластична мембрана</a:t>
            </a:r>
            <a:endParaRPr lang="uk-UA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4900444" y="6269766"/>
            <a:ext cx="216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Одягання капюшона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54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більше 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90447" y="3280611"/>
            <a:ext cx="1214187" cy="1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951875" y="286351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600 м.</a:t>
            </a:r>
            <a:endParaRPr lang="uk-UA" dirty="0"/>
          </a:p>
        </p:txBody>
      </p:sp>
      <p:cxnSp>
        <p:nvCxnSpPr>
          <p:cNvPr id="26" name="Прямая со стрелкой 25"/>
          <p:cNvCxnSpPr>
            <a:endCxn id="8" idx="6"/>
          </p:cNvCxnSpPr>
          <p:nvPr/>
        </p:nvCxnSpPr>
        <p:spPr>
          <a:xfrm flipV="1">
            <a:off x="9004634" y="3296653"/>
            <a:ext cx="1903998" cy="8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24000" y="287005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1600 м.</a:t>
            </a:r>
            <a:endParaRPr lang="uk-UA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9135728" y="1948868"/>
            <a:ext cx="427622" cy="3118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9004634" y="386064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2200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Фізична небезпека: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Газоподібний аміак легший за повітря.</a:t>
            </a:r>
          </a:p>
          <a:p>
            <a:pPr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Однак за певних умов, коли стиснений зріджений аміачний газ спочатку виходить з балона і вступає в контакт з вологою повітря, він утворює аміачний туман – може залишитись над землею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dirty="0">
                <a:solidFill>
                  <a:schemeClr val="tx1"/>
                </a:solidFill>
                <a:latin typeface="+mn-lt"/>
              </a:rPr>
              <a:t>3.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Небезпечні концентрації газоподібного аміаку швидко виникають у закритих або погано вентильованих приміщеннях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Слід уникати таких зон та завжди знаходитись проти вітру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4713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Клінічні ознаки залежать від шляху впливу. 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Наслідки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короткотермінового (менше 8 годин) впливу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аміак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сильним подразником очей, дихальних шляхів, шлунково-кишкового тракту та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шкіри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реагує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 слизовими з утворенням лужного розчину гідроксиду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амонію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ступінь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травми, викликаної впливом аміаку, залежить від тривалості впливу та концентрації газу або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рідини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5734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Пошкодження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очей: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Легкі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та помірні: швидке подразнення очей та відчуття печіння.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Важкі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прояви: важкі роз’їдаючі пошкодження ока, запалення оболонок ока (кон’юнктивіт), сльозотеча (сльозотеча), набряк і злущування поверхневих клітин ока, тимчасова або постійна сліпота.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38288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Вплив при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проковтуванні: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Легкі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та помірні прояви: нудота, блювота, біль у животі, опік ротової порожнини, горла, стравоходу та шлунку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Важкі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прояви: набряк губ, рота та гортані, сильні пошкодження або опіки ротової порожнини, горла та шлунку. Проковтування зазвичай не призводить до системної токсичності.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234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при вдиханні:</a:t>
            </a: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Легкі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та помірні: нудота, блювота, біль у животі та опік ротової порожнини, горла, стравоходу та шлунку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Важкі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прояви: набряк губ, рота та гортані і сильні пошкодження або опіки ротової порожнини, горла та шлунку.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27641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на шкіру:</a:t>
            </a: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Легкі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або помірні: подразнення, набряк і легкий або пекучий біль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Важкі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прояви: біль, запалення, утворення пухирів, некроз і глибокі опіки, особливо на вологих ділянках шкіри. Вплив зрідженого аміаку може спричинити травми від обмороження та, можливо, серйозні опіки з більш локалізованим глибоким пошкодженням тканин (виразки).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21446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догоспітальному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Не існує специфічного антидоту.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Не існує спеціальної терапії.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Деконтамінація відповідно до стандартних процедур. 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5867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620253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ранньому 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Залучення фахівців: офтальмолог,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комбустіолог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та інші.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Необхідно уважно стежити за балансом рідини та електролітів і проводити їх корекцію</a:t>
            </a:r>
            <a:r>
              <a:rPr lang="ru-RU" sz="1800" dirty="0" smtClean="0"/>
              <a:t>. </a:t>
            </a:r>
          </a:p>
          <a:p>
            <a:pPr marL="0" indent="0" algn="just"/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У випадку проковтування аміаку рекомендовано ендоскопічне дослідження шлунку та розглянути необхідність введення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назо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або орогастрального зонда для евакуації вмісту шлунку</a:t>
            </a:r>
            <a:r>
              <a:rPr lang="ru-RU" sz="1800" dirty="0" smtClean="0">
                <a:latin typeface="+mn-lt"/>
              </a:rPr>
              <a:t>.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5. Настороженість щодо розвитку набряку легень. 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Аміак</a:t>
            </a:r>
          </a:p>
        </p:txBody>
      </p:sp>
    </p:spTree>
    <p:extLst>
      <p:ext uri="{BB962C8B-B14F-4D97-AF65-F5344CB8AC3E}">
        <p14:creationId xmlns:p14="http://schemas.microsoft.com/office/powerpoint/2010/main" val="18306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45092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6000" dirty="0" smtClean="0">
                <a:solidFill>
                  <a:srgbClr val="0070C0"/>
                </a:solidFill>
                <a:latin typeface="+mn-lt"/>
              </a:rPr>
              <a:t>Фосген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" b="43352"/>
          <a:stretch/>
        </p:blipFill>
        <p:spPr>
          <a:xfrm>
            <a:off x="7816348" y="2525376"/>
            <a:ext cx="1857041" cy="1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2" y="1876926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Час використання 20-30 хвилин </a:t>
            </a: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Посилання на відео: </a:t>
            </a:r>
          </a:p>
          <a:p>
            <a:pPr marL="0" indent="0" algn="just"/>
            <a:r>
              <a:rPr lang="en-US" sz="1800" dirty="0">
                <a:solidFill>
                  <a:schemeClr val="tx1"/>
                </a:solidFill>
                <a:latin typeface="+mn-lt"/>
                <a:hlinkClick r:id="rId2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hlinkClick r:id="rId2"/>
              </a:rPr>
              <a:t>www.youtube.com/watch?v=6GGyyO92Q94&amp;ab_channel=NationalAmbulanceUAE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836966"/>
            <a:ext cx="10410636" cy="84745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j-lt"/>
              </a:rPr>
              <a:t>Капюшон для аварійної евакуації.</a:t>
            </a: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3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Безбарвний газ вище 8,2°C. У концентрації схожий на туман. Безбарвна димуча рідина нижче 8,2°C. Може мати вигляд білої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хмари.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Світло-жовта рідина при охолодженні або стисненні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У низьких концентраціях фосген пахне щойно скошеним сіном або зеленою кукурудзою. У високих концентраціях фосген має сильний, задушливий, неприємний запах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Запах можна виявити лише протягом короткого проміжку часу, тому не слід покладатися на нього як на надійний індикатор надмірного впливу.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Фосген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5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4" y="1884946"/>
            <a:ext cx="10563727" cy="41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Можливі методи застосування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Повітря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в приміщенні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може бути виділений в повітря в приміщенні у вигляді газу.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Вода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малоймовірно, що фосген забруднює воду, оскільки при контакті з водою він швидко руйнується з утворенням соляної кислоти та вуглекислого газу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Продукти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харчування та сільськогосподарська продукція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малоймовірним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шляхом.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Зовнішнє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повітря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фосген може бути виділений у зовнішнє повітря у вигляді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газу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5683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Шляхи впливу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Вдихання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є основним шляхом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Проковтування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малоймовірно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Вплив на очі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може викликати подразнення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Всмоктування через не пошкоджену шкіру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може викликати подразнення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12586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1. Хімічна безпека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фосген бурхливо реагує з сильними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окислювачами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, амінами, лугами та багатьма металами</a:t>
            </a:r>
            <a:r>
              <a:rPr lang="ru-RU" dirty="0"/>
              <a:t>.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У присутності вологи фосген пошкоджує пластик, гуму та багато металів.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2. Небезпека вибуху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фосген не горить, при нагріванні контейнери можуть вибухнути, розірвані циліндри можуть вибухнути</a:t>
            </a:r>
            <a:r>
              <a:rPr lang="ru-RU" dirty="0" smtClean="0">
                <a:latin typeface="+mn-lt"/>
              </a:rPr>
              <a:t>.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469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д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о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90447" y="3280611"/>
            <a:ext cx="11209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951874" y="286649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endCxn id="8" idx="6"/>
          </p:cNvCxnSpPr>
          <p:nvPr/>
        </p:nvCxnSpPr>
        <p:spPr>
          <a:xfrm>
            <a:off x="8911389" y="3280611"/>
            <a:ext cx="1997243" cy="1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11706" y="286649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2000 м.</a:t>
            </a:r>
            <a:endParaRPr lang="uk-UA" dirty="0"/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9135728" y="1935330"/>
            <a:ext cx="427622" cy="3118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8947024" y="3768405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3300 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більше 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90447" y="3280611"/>
            <a:ext cx="1691240" cy="24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800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800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800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800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951875" y="286351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7300 м.</a:t>
            </a:r>
            <a:endParaRPr lang="uk-UA" dirty="0"/>
          </a:p>
        </p:txBody>
      </p:sp>
      <p:cxnSp>
        <p:nvCxnSpPr>
          <p:cNvPr id="26" name="Прямая со стрелкой 25"/>
          <p:cNvCxnSpPr>
            <a:endCxn id="8" idx="6"/>
          </p:cNvCxnSpPr>
          <p:nvPr/>
        </p:nvCxnSpPr>
        <p:spPr>
          <a:xfrm flipV="1">
            <a:off x="9481687" y="3296653"/>
            <a:ext cx="1426945" cy="8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24000" y="287005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3700 м.</a:t>
            </a:r>
            <a:endParaRPr lang="uk-UA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9135728" y="1948868"/>
            <a:ext cx="427622" cy="3118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9004634" y="3860648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11 000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Фізична небезпека: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Пари фосгену важчі за повітря.</a:t>
            </a:r>
          </a:p>
          <a:p>
            <a:pPr indent="-457200" algn="just">
              <a:buAutoNum type="arabicPeriod"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Вони поширюються по землі, збираються і залишаються в погано провітрюваних, низинних або замкнутих місцях (наприклад, каналізація, підвали та резервуари).</a:t>
            </a:r>
          </a:p>
          <a:p>
            <a:pPr marL="0" indent="0" algn="just"/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Небезпечні концентрації швидко виникають у закритих або погано вентильованих приміщеннях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Слід уникати таких зон та завжди знаходитись проти вітру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5.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Фосген рідина тоне у воді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7102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Клінічні ознаки залежать від шляху впливу. 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При низьких концентраціях клінічних симптомів не має або лише легке подразнення верхніх дихальних шляхів – глибше проникнення в легені.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Існує безсимптомний (латентний) період від 30 хвилин до 72 годин, залежно від тривалості впливу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Поява набряку легенів протягом 2-6 годин є передвісником тяжкої травми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Якщо постраждалий виживає протягом перших 48 годин після отруєння, ймовірне його одужання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17262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Пошкодження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очей: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При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дії газу – сльозотеча, гіперемія, запалення та помутніння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рогівки.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При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дії рідини: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помутніння.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7398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Вплив при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проковтуванні: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малоймовірно.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873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7" y="4366011"/>
            <a:ext cx="2200275" cy="1752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77" y="4358988"/>
            <a:ext cx="2247900" cy="17335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90" y="4318527"/>
            <a:ext cx="215265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3" y="1620252"/>
            <a:ext cx="25527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51" y="1620252"/>
            <a:ext cx="2114550" cy="1704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8" y="1620252"/>
            <a:ext cx="2057400" cy="17240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8419"/>
            <a:ext cx="10410636" cy="84745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j-lt"/>
              </a:rPr>
              <a:t>Інструкція з одягання </a:t>
            </a:r>
            <a:r>
              <a:rPr lang="en-US" sz="3200" dirty="0" smtClean="0">
                <a:latin typeface="+mj-lt"/>
              </a:rPr>
              <a:t>CBRN </a:t>
            </a:r>
            <a:r>
              <a:rPr lang="uk-UA" sz="3200" dirty="0" smtClean="0">
                <a:latin typeface="+mj-lt"/>
              </a:rPr>
              <a:t>маски.</a:t>
            </a:r>
            <a:endParaRPr lang="uk-UA" sz="3200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90989" y="2491601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79601" y="2472739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59862" y="5311501"/>
            <a:ext cx="1491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065203" y="5232513"/>
            <a:ext cx="1348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806363" y="2334600"/>
            <a:ext cx="503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01661" y="2322933"/>
            <a:ext cx="1" cy="2909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0565940" y="5225763"/>
            <a:ext cx="735722" cy="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130968" y="1620252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4711949" y="1669325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8253662" y="1620252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2" name="Овал 31"/>
          <p:cNvSpPr/>
          <p:nvPr/>
        </p:nvSpPr>
        <p:spPr>
          <a:xfrm>
            <a:off x="8461515" y="4358988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33" name="Овал 32"/>
          <p:cNvSpPr/>
          <p:nvPr/>
        </p:nvSpPr>
        <p:spPr>
          <a:xfrm>
            <a:off x="4900443" y="4372953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4" name="Овал 33"/>
          <p:cNvSpPr/>
          <p:nvPr/>
        </p:nvSpPr>
        <p:spPr>
          <a:xfrm>
            <a:off x="1203158" y="4386800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130968" y="333475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Огляньте каністру на предмет пошкоджень. Зніміть захисну кришку. </a:t>
            </a:r>
            <a:endParaRPr lang="uk-UA" sz="1200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4665051" y="33476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Огляньте маску на предмет пошкоджень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8253663" y="3344277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Приєднайте каністру до маски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8413288" y="6044850"/>
            <a:ext cx="23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Розтягнувши лямки одягніть маску на обличчя</a:t>
            </a:r>
            <a:endParaRPr lang="uk-UA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4851777" y="6152571"/>
            <a:ext cx="216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Затягніть бокові лямки</a:t>
            </a:r>
            <a:endParaRPr lang="uk-UA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1177345" y="6152571"/>
            <a:ext cx="216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Затягніть верхню лямку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32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41170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при вдиханні:</a:t>
            </a: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Легкі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та помірні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немає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негативних наслідків для здоров’я або лише легке подразнення верхніх дихальних шляхів; прояви можуть зникати після переміщення постраждалого з зони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дії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бути латентний період після якого -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подразнення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верхніх дихальних шляхів, сухість і печіння в горлі, болісний кашель, задишка, відчуття дискомфорту в грудях, утруднене дихання або задишка, бронхоспазм, а також можливі нудота та блювота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33926" y="620397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7312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41170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при вдиханні:</a:t>
            </a: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Важкі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прояви: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швидкий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розвиток набряку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легень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поверхневе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прискорене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дихання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сильні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болісні напади кашлю з виділенням пінистого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мокротиння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можливий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ларингоспазм, що може призвести до раптової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смерті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задишка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можливий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колапс через низький рівень кисню в крові і низький артеріальний тиск внаслідок набряку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легень.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33926" y="620397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6280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Вплив на шкіру:</a:t>
            </a: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При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дії газу – подразнення та еритема при контакті з слизовими або вологою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шкірою.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Внаслідок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контакту зі стисненим зрідженим газом можуть виникнути сильні опіки шкіри або обмороження.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13837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догоспітальному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Не існує специфічного антидоту.</a:t>
            </a:r>
          </a:p>
          <a:p>
            <a:pPr marL="342900" indent="-3429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Не існує спеціальної терапії.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Деконтамінація відповідно до стандартних процедур. 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39580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620253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надання ЕМД на ранньому госпітальному етапі</a:t>
            </a:r>
          </a:p>
          <a:p>
            <a:pPr marL="0" indent="0" algn="just"/>
            <a:endParaRPr lang="uk-UA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Симптоматично.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Рекомендовано спостерігати за постраждалим протягом 12- 48 годин на предмет можливого розвитку легенів</a:t>
            </a:r>
            <a:r>
              <a:rPr lang="ru-RU" sz="1800" dirty="0" smtClean="0">
                <a:latin typeface="+mn-lt"/>
              </a:rPr>
              <a:t>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Симптоми можуть розвиватись через 72 години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1800" dirty="0" smtClean="0">
                <a:latin typeface="+mn-lt"/>
              </a:rPr>
              <a:t>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Якщо постраждалий виживає протягом перших 48 годин після дії агента прогноз скоріше всього буде позитивним</a:t>
            </a:r>
            <a:r>
              <a:rPr lang="ru-RU" sz="1800" dirty="0" smtClean="0"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Фосген</a:t>
            </a:r>
          </a:p>
        </p:txBody>
      </p:sp>
    </p:spTree>
    <p:extLst>
      <p:ext uri="{BB962C8B-B14F-4D97-AF65-F5344CB8AC3E}">
        <p14:creationId xmlns:p14="http://schemas.microsoft.com/office/powerpoint/2010/main" val="18656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475874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6239114"/>
              </p:ext>
            </p:extLst>
          </p:nvPr>
        </p:nvGraphicFramePr>
        <p:xfrm>
          <a:off x="1980141" y="788811"/>
          <a:ext cx="7920567" cy="528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1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475874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0654" y="3028891"/>
            <a:ext cx="10410636" cy="847455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+mj-lt"/>
              </a:rPr>
              <a:t>Чим краще ми підготовлені - тим менше ймовірність виникнення критичної ситуації.</a:t>
            </a:r>
            <a:br>
              <a:rPr lang="uk-UA" sz="3600" dirty="0" smtClean="0">
                <a:latin typeface="+mj-lt"/>
              </a:rPr>
            </a:br>
            <a:r>
              <a:rPr lang="uk-UA" sz="3600" dirty="0">
                <a:latin typeface="+mj-lt"/>
              </a:rPr>
              <a:t/>
            </a:r>
            <a:br>
              <a:rPr lang="uk-UA" sz="3600" dirty="0">
                <a:latin typeface="+mj-lt"/>
              </a:rPr>
            </a:br>
            <a:r>
              <a:rPr lang="uk-UA" sz="3600" dirty="0" smtClean="0">
                <a:latin typeface="+mj-lt"/>
              </a:rPr>
              <a:t>Кількість помилок прямо пропорційна тривалості  підготовки та тренувань.   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7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81074" y="1187117"/>
            <a:ext cx="6063914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Залежно від хімічної речовини, маска захищає від 2 до 8 годин.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2.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Посилання на відео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0" indent="0" algn="just"/>
            <a:r>
              <a:rPr lang="en-US" sz="1800" dirty="0">
                <a:solidFill>
                  <a:schemeClr val="tx1"/>
                </a:solidFill>
                <a:latin typeface="+mn-lt"/>
                <a:hlinkClick r:id="rId2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hlinkClick r:id="rId2"/>
              </a:rPr>
              <a:t>www.youtube.com/watch?v=LqHfjXnYwek&amp;ab_channel=1stMarineLogisticsGroup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26859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CBRN </a:t>
            </a:r>
            <a:r>
              <a:rPr lang="uk-UA" sz="3600" dirty="0" smtClean="0"/>
              <a:t>маска</a:t>
            </a:r>
            <a:endParaRPr lang="uk-UA" sz="36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2" y="1475874"/>
            <a:ext cx="3084513" cy="243022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14663" y="1539327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90181" y="4005344"/>
            <a:ext cx="30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Перевірте герметичність маски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3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03" y="3982917"/>
            <a:ext cx="1866900" cy="2181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83" y="3982917"/>
            <a:ext cx="1924050" cy="219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15" y="3982917"/>
            <a:ext cx="1943100" cy="2114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15" y="1392636"/>
            <a:ext cx="1719336" cy="1954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06" y="1482149"/>
            <a:ext cx="1578562" cy="189763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70409" y="354314"/>
            <a:ext cx="10410636" cy="84745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j-lt"/>
              </a:rPr>
              <a:t>Інструкція з одягання </a:t>
            </a:r>
            <a:r>
              <a:rPr lang="en-US" sz="3200" dirty="0" smtClean="0">
                <a:latin typeface="+mj-lt"/>
              </a:rPr>
              <a:t>NBC </a:t>
            </a:r>
            <a:r>
              <a:rPr lang="uk-UA" sz="3200" dirty="0" smtClean="0">
                <a:latin typeface="+mj-lt"/>
              </a:rPr>
              <a:t>комбінезону.</a:t>
            </a:r>
            <a:endParaRPr lang="uk-UA" sz="3200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90989" y="2491601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79601" y="2472739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59862" y="5311501"/>
            <a:ext cx="1491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065203" y="5232513"/>
            <a:ext cx="1348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3"/>
          </p:cNvCxnSpPr>
          <p:nvPr/>
        </p:nvCxnSpPr>
        <p:spPr>
          <a:xfrm>
            <a:off x="10180851" y="2370127"/>
            <a:ext cx="1120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01662" y="2370127"/>
            <a:ext cx="0" cy="286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0565940" y="5225763"/>
            <a:ext cx="735722" cy="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130968" y="1620252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4850311" y="148309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8273020" y="139263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2" name="Овал 31"/>
          <p:cNvSpPr/>
          <p:nvPr/>
        </p:nvSpPr>
        <p:spPr>
          <a:xfrm>
            <a:off x="8429430" y="4006061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33" name="Овал 32"/>
          <p:cNvSpPr/>
          <p:nvPr/>
        </p:nvSpPr>
        <p:spPr>
          <a:xfrm>
            <a:off x="4910588" y="3982917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4" name="Овал 33"/>
          <p:cNvSpPr/>
          <p:nvPr/>
        </p:nvSpPr>
        <p:spPr>
          <a:xfrm>
            <a:off x="1391652" y="4006060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130968" y="1620252"/>
            <a:ext cx="19892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          </a:t>
            </a:r>
            <a:r>
              <a:rPr lang="uk-UA" dirty="0" smtClean="0"/>
              <a:t>Підготовка.</a:t>
            </a:r>
          </a:p>
          <a:p>
            <a:endParaRPr lang="uk-UA" sz="1200" dirty="0"/>
          </a:p>
          <a:p>
            <a:pPr marL="228600" indent="-228600" algn="just">
              <a:buAutoNum type="arabicPeriod"/>
            </a:pPr>
            <a:r>
              <a:rPr lang="uk-UA" sz="1200" dirty="0" smtClean="0"/>
              <a:t>Зніміть всі прикраси, особисті речі, які випадково потенційно можуть пошкодити захисний одяг. </a:t>
            </a:r>
          </a:p>
          <a:p>
            <a:pPr marL="228600" indent="-228600" algn="just">
              <a:buAutoNum type="arabicPeriod"/>
            </a:pPr>
            <a:r>
              <a:rPr lang="uk-UA" sz="1200" dirty="0" smtClean="0"/>
              <a:t>Зніміть взуття. </a:t>
            </a:r>
            <a:endParaRPr lang="uk-UA" sz="1200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4665051" y="33476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Відкрийте та огляньте комбінезон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8253663" y="3344277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Одягніть комбінезон на ноги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8461515" y="6118611"/>
            <a:ext cx="23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Одягніть першу пару рукавичок </a:t>
            </a:r>
            <a:endParaRPr lang="uk-UA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5038805" y="6152571"/>
            <a:ext cx="197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Почергово одягніть рукава комбінезону</a:t>
            </a:r>
            <a:endParaRPr lang="uk-UA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1391652" y="6177068"/>
            <a:ext cx="196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Одягніть другу пару рукавичок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1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84" y="4062961"/>
            <a:ext cx="1933575" cy="218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89" y="1506015"/>
            <a:ext cx="1748491" cy="1916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88" y="1523566"/>
            <a:ext cx="1697545" cy="1881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03" y="1523566"/>
            <a:ext cx="1644788" cy="18052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70409" y="354314"/>
            <a:ext cx="10410636" cy="84745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j-lt"/>
              </a:rPr>
              <a:t>Інструкція з одягання </a:t>
            </a:r>
            <a:r>
              <a:rPr lang="en-US" sz="3200" dirty="0" smtClean="0">
                <a:latin typeface="+mj-lt"/>
              </a:rPr>
              <a:t>NBC </a:t>
            </a:r>
            <a:r>
              <a:rPr lang="uk-UA" sz="3200" dirty="0" smtClean="0">
                <a:latin typeface="+mj-lt"/>
              </a:rPr>
              <a:t>комбінезону.</a:t>
            </a:r>
            <a:endParaRPr lang="uk-UA" sz="3200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90989" y="2491601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79601" y="2472739"/>
            <a:ext cx="147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180851" y="2370127"/>
            <a:ext cx="1120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01662" y="2370127"/>
            <a:ext cx="0" cy="286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0565940" y="5225763"/>
            <a:ext cx="735722" cy="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319462" y="1547629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4850311" y="148309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8224795" y="1467054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uk-UA" dirty="0"/>
          </a:p>
        </p:txBody>
      </p:sp>
      <p:sp>
        <p:nvSpPr>
          <p:cNvPr id="32" name="Овал 31"/>
          <p:cNvSpPr/>
          <p:nvPr/>
        </p:nvSpPr>
        <p:spPr>
          <a:xfrm>
            <a:off x="8253663" y="3976321"/>
            <a:ext cx="552758" cy="531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026695" y="3329989"/>
            <a:ext cx="245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/>
              <a:t>Одягніть капюшон. Впевніться що він щільно прилягає навколо маски. </a:t>
            </a:r>
            <a:endParaRPr lang="uk-UA" sz="1200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4769322" y="3381350"/>
            <a:ext cx="243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Затягніть замок на комбінезоні та закріпіть на застібки</a:t>
            </a:r>
            <a:endParaRPr lang="uk-UA" sz="1200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8253663" y="33442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Якщо є можливість додатково ізолюйте місця біля маски та стику рукавичок </a:t>
            </a:r>
            <a:r>
              <a:rPr lang="uk-UA" sz="1200" dirty="0" err="1" smtClean="0"/>
              <a:t>скотчем</a:t>
            </a:r>
            <a:endParaRPr lang="uk-UA" sz="12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8461515" y="6183637"/>
            <a:ext cx="239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Після використання, перед зніманням обробіть костюм водою</a:t>
            </a:r>
            <a:endParaRPr lang="uk-UA" sz="1200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934451" y="4507833"/>
            <a:ext cx="6340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uk-UA" dirty="0" smtClean="0">
                <a:solidFill>
                  <a:schemeClr val="tx1"/>
                </a:solidFill>
              </a:rPr>
              <a:t>Посилання </a:t>
            </a:r>
            <a:r>
              <a:rPr lang="uk-UA" dirty="0">
                <a:solidFill>
                  <a:schemeClr val="tx1"/>
                </a:solidFill>
              </a:rPr>
              <a:t>на відео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/>
            <a:r>
              <a:rPr lang="en-US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www.youtube.com/watch?v=anD8rd72qEE&amp;ab_channel=Ansell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26859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/>
              <a:t>Інструкція з </a:t>
            </a:r>
            <a:r>
              <a:rPr lang="uk-UA" sz="3600" dirty="0" smtClean="0"/>
              <a:t>знімання ЗІЗ.</a:t>
            </a:r>
            <a:endParaRPr lang="uk-UA" sz="36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45" y="1277353"/>
            <a:ext cx="1620660" cy="1939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53" y="1277351"/>
            <a:ext cx="1638195" cy="1939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39" y="1277350"/>
            <a:ext cx="1776703" cy="193908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927684" y="2238873"/>
            <a:ext cx="1524000" cy="8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374565" y="2222831"/>
            <a:ext cx="1524000" cy="8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68" y="4106778"/>
            <a:ext cx="2530374" cy="20202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9849853" y="2230852"/>
            <a:ext cx="954505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804358" y="2222831"/>
            <a:ext cx="0" cy="279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849853" y="5013158"/>
            <a:ext cx="9545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4106777"/>
            <a:ext cx="2538458" cy="2020299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5466142" y="5116927"/>
            <a:ext cx="170662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26859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/>
              <a:t>Інструкція з </a:t>
            </a:r>
            <a:r>
              <a:rPr lang="uk-UA" sz="3600" dirty="0" smtClean="0"/>
              <a:t>знімання ЗІЗ.</a:t>
            </a:r>
            <a:endParaRPr lang="uk-UA" sz="3600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723258" y="2238872"/>
            <a:ext cx="882317" cy="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460324" y="2246895"/>
            <a:ext cx="84438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261307"/>
            <a:ext cx="1326216" cy="1939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5" y="1263677"/>
            <a:ext cx="1854749" cy="19879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06" y="1249320"/>
            <a:ext cx="2602498" cy="2016677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7907204" y="2257657"/>
            <a:ext cx="84438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86" y="1275663"/>
            <a:ext cx="2690310" cy="2004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44" y="4215310"/>
            <a:ext cx="2576852" cy="16240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4215311"/>
            <a:ext cx="2641256" cy="16240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2" y="4215310"/>
            <a:ext cx="2550305" cy="1624015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>
            <a:off x="10096741" y="3280354"/>
            <a:ext cx="0" cy="874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1"/>
            <a:endCxn id="24" idx="3"/>
          </p:cNvCxnSpPr>
          <p:nvPr/>
        </p:nvCxnSpPr>
        <p:spPr>
          <a:xfrm flipH="1">
            <a:off x="7907204" y="5027318"/>
            <a:ext cx="957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4" idx="1"/>
          </p:cNvCxnSpPr>
          <p:nvPr/>
        </p:nvCxnSpPr>
        <p:spPr>
          <a:xfrm flipH="1">
            <a:off x="3880727" y="5027319"/>
            <a:ext cx="13852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724525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4800" dirty="0" smtClean="0">
                <a:solidFill>
                  <a:srgbClr val="0070C0"/>
                </a:solidFill>
                <a:latin typeface="+mn-lt"/>
              </a:rPr>
              <a:t>Деконтамінація</a:t>
            </a:r>
          </a:p>
        </p:txBody>
      </p:sp>
    </p:spTree>
    <p:extLst>
      <p:ext uri="{BB962C8B-B14F-4D97-AF65-F5344CB8AC3E}">
        <p14:creationId xmlns:p14="http://schemas.microsoft.com/office/powerpoint/2010/main" val="4325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1802" y="5654375"/>
            <a:ext cx="10463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https://moz.gov.ua/article/ministry-mandates/nakaz-moz-ukraini-vid-13032022--478-pro-zatverdzhennja-metodichnih-rekomendacij-schodo-organizacii-nadannja-ekstrenoi-medichnoi-dopomogi-postrazhdalim-vnaslidok-dii-himichnih-agentiv-na-etapah-evakuacii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93" y="538664"/>
            <a:ext cx="6209966" cy="50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475874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Рисунок 2" descr="зо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85" y="412639"/>
            <a:ext cx="6908269" cy="60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Мінімальна зона деконтамінації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мінімум одна смуга чоловіча/жіноча (ширина кожної смуги повинна становити не менше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чітко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позначені смуги (з обмежувальною стрічкою,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мотузкою тощо),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що вказують на поділ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між смуги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і між зонами (червона, жовта, зелена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якщо поверхня розташована під кутом, чиста зона повинна бути вгорі по відношенню до забрудненої зони, щоб вода могла відтікати в безпечну дренажну систему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достатнє джерело води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Варіанти </a:t>
            </a:r>
            <a:r>
              <a:rPr lang="uk-UA" sz="3600" dirty="0" err="1" smtClean="0">
                <a:latin typeface="+mj-lt"/>
              </a:rPr>
              <a:t>деконтамінаційних</a:t>
            </a:r>
            <a:r>
              <a:rPr lang="uk-UA" sz="3600" dirty="0" smtClean="0">
                <a:latin typeface="+mj-lt"/>
              </a:rPr>
              <a:t> зон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475874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465449"/>
            <a:ext cx="4965928" cy="27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72" y="465450"/>
            <a:ext cx="4960623" cy="27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47" y="3833200"/>
            <a:ext cx="4138863" cy="2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30" y="3833200"/>
            <a:ext cx="4135931" cy="2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78067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Мобільна/швидка лінія для деконтамінації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мінімум дві смуги чоловіча/жіноча (ширина кожної смуги повинна становити не менше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 масових випадках може бути обладнана третя смуга для постраждалих на ношах (повільна смуга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чітко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позначені смуги (з обмежувальною стрічкою,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мотузкою тощо),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що вказують на поділ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між смуги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і між зонами (червона, жовта, зелена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Варіанти </a:t>
            </a:r>
            <a:r>
              <a:rPr lang="uk-UA" sz="3600" dirty="0" err="1" smtClean="0">
                <a:latin typeface="+mj-lt"/>
              </a:rPr>
              <a:t>деконтамінаційних</a:t>
            </a:r>
            <a:r>
              <a:rPr lang="uk-UA" sz="3600" dirty="0" smtClean="0">
                <a:latin typeface="+mj-lt"/>
              </a:rPr>
              <a:t> зон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0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596189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Мобільна/швидка лінія для деконтамінації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зони повинні бути розподілені екранами з пофарбованого металу або цупкого пластикового полотна або неабсорбуючого матеріалу</a:t>
            </a:r>
          </a:p>
          <a:p>
            <a:pPr marL="342900" indent="-34290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клапан подачі води поза межами забрудненої зони</a:t>
            </a:r>
          </a:p>
          <a:p>
            <a:pPr marL="342900" indent="-34290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забезпечена безпечна дренажна система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Варіанти </a:t>
            </a:r>
            <a:r>
              <a:rPr lang="uk-UA" sz="3600" dirty="0" err="1" smtClean="0">
                <a:latin typeface="+mj-lt"/>
              </a:rPr>
              <a:t>деконтамінаційних</a:t>
            </a:r>
            <a:r>
              <a:rPr lang="uk-UA" sz="3600" dirty="0" smtClean="0">
                <a:latin typeface="+mj-lt"/>
              </a:rPr>
              <a:t> зон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5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475874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9" y="1579896"/>
            <a:ext cx="4751278" cy="33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94" y="1579897"/>
            <a:ext cx="4768309" cy="33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Організаційна схема маршруту </a:t>
            </a:r>
            <a:r>
              <a:rPr lang="uk-UA" sz="3600" dirty="0" err="1" smtClean="0">
                <a:latin typeface="+mj-lt"/>
              </a:rPr>
              <a:t>постраждлих</a:t>
            </a:r>
            <a:endParaRPr lang="uk-UA" sz="36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15390" y="3072063"/>
            <a:ext cx="1620253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Прийом постраждалих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886" y="2410772"/>
            <a:ext cx="1620253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Бригади ЕМД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844" y="3510993"/>
            <a:ext cx="1620253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Самозвернення</a:t>
            </a:r>
            <a:endParaRPr 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57139" y="2849702"/>
            <a:ext cx="778040" cy="60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57139" y="3510994"/>
            <a:ext cx="778040" cy="416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815390" y="4593390"/>
            <a:ext cx="1620253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Triage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09347" y="2273300"/>
            <a:ext cx="1620253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Відділення ЕМД</a:t>
            </a:r>
            <a:r>
              <a:rPr lang="en-US" dirty="0" smtClean="0"/>
              <a:t> </a:t>
            </a:r>
            <a:endParaRPr lang="uk-UA" dirty="0"/>
          </a:p>
        </p:txBody>
      </p:sp>
      <p:cxnSp>
        <p:nvCxnSpPr>
          <p:cNvPr id="20" name="Прямая со стрелкой 19"/>
          <p:cNvCxnSpPr>
            <a:endCxn id="18" idx="1"/>
          </p:cNvCxnSpPr>
          <p:nvPr/>
        </p:nvCxnSpPr>
        <p:spPr>
          <a:xfrm flipV="1">
            <a:off x="4491791" y="2712230"/>
            <a:ext cx="2117556" cy="783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69369" y="3927642"/>
            <a:ext cx="0" cy="61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4435643" y="5032320"/>
            <a:ext cx="4892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989094" y="4593390"/>
            <a:ext cx="1620253" cy="8778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Червона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09347" y="4593390"/>
            <a:ext cx="1620253" cy="8778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>
                <a:solidFill>
                  <a:schemeClr val="tx1"/>
                </a:solidFill>
              </a:rPr>
              <a:t>Жовта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29600" y="4593390"/>
            <a:ext cx="1620253" cy="8778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Зелена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7166810" y="3076077"/>
            <a:ext cx="577517" cy="50612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6512841" y="591188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/>
              <a:t>Деконтамінація</a:t>
            </a:r>
            <a:r>
              <a:rPr lang="uk-UA" dirty="0" smtClean="0"/>
              <a:t> </a:t>
            </a:r>
            <a:endParaRPr lang="uk-UA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849853" y="5032320"/>
            <a:ext cx="633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0483516" y="2712230"/>
            <a:ext cx="0" cy="232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3"/>
          </p:cNvCxnSpPr>
          <p:nvPr/>
        </p:nvCxnSpPr>
        <p:spPr>
          <a:xfrm flipH="1">
            <a:off x="8229600" y="2712230"/>
            <a:ext cx="22539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9508958" y="3355696"/>
            <a:ext cx="1949116" cy="8778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Вихід з зони деконтамінації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86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5286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62261" y="628419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Схема </a:t>
            </a:r>
            <a:r>
              <a:rPr lang="uk-UA" sz="3600" dirty="0" err="1" smtClean="0">
                <a:latin typeface="+mj-lt"/>
              </a:rPr>
              <a:t>деконтамінаційної</a:t>
            </a:r>
            <a:r>
              <a:rPr lang="uk-UA" sz="3600" dirty="0" smtClean="0">
                <a:latin typeface="+mj-lt"/>
              </a:rPr>
              <a:t> лінії</a:t>
            </a:r>
            <a:endParaRPr lang="uk-UA" sz="3600" dirty="0"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7520897"/>
              </p:ext>
            </p:extLst>
          </p:nvPr>
        </p:nvGraphicFramePr>
        <p:xfrm>
          <a:off x="1980141" y="1580147"/>
          <a:ext cx="7813564" cy="455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Вхід повинен бути близько до зони прийому автомобілів швидкої допомоги та далеко від входу до відділення ЕМД.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Вихід має бути близько до входу у відділення ЕМД та далеко від зони прийому автомобілів швидкої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допомоги.</a:t>
            </a:r>
          </a:p>
          <a:p>
            <a:pPr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Приміщення має бути добре провітрюваним і добре освітленим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>
                <a:solidFill>
                  <a:schemeClr val="tx1"/>
                </a:solidFill>
                <a:latin typeface="+mn-lt"/>
              </a:rPr>
              <a:t>Необхідно враховувати потік відходів, щоб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мінімізувати перехресне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забруднення.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Загальні вимоги до зони деконтамінації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1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Зона прийому постраждалих: мінімум 2 співробітники охорони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>
                <a:solidFill>
                  <a:schemeClr val="tx1"/>
                </a:solidFill>
                <a:latin typeface="+mn-lt"/>
              </a:rPr>
              <a:t>з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устріч постраждалих</a:t>
            </a: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>
                <a:solidFill>
                  <a:schemeClr val="tx1"/>
                </a:solidFill>
                <a:latin typeface="+mn-lt"/>
              </a:rPr>
              <a:t>р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озподіл на контамінованих та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деконтамінованих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повинні носити повний комплект ЗІЗ 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2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01839" y="2069432"/>
            <a:ext cx="10720140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1. CDC – Centers for Disease Control and Prevention</a:t>
            </a:r>
          </a:p>
          <a:p>
            <a:pPr indent="-457200" algn="just">
              <a:buAutoNum type="arabicPeriod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2. Practical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Guide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for Medical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Management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Chemical Warfare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Casualties (2019) – OPCW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i="1" dirty="0" err="1">
                <a:solidFill>
                  <a:srgbClr val="0070C0"/>
                </a:solidFill>
              </a:rPr>
              <a:t>Organisation</a:t>
            </a:r>
            <a:r>
              <a:rPr lang="en-US" i="1" dirty="0">
                <a:solidFill>
                  <a:srgbClr val="0070C0"/>
                </a:solidFill>
              </a:rPr>
              <a:t> for the Prohibition of Chemical </a:t>
            </a:r>
            <a:r>
              <a:rPr lang="en-US" i="1" dirty="0" smtClean="0">
                <a:solidFill>
                  <a:srgbClr val="0070C0"/>
                </a:solidFill>
              </a:rPr>
              <a:t>Weapons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3.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EXPOSURE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TO CHEMICAL AGENTS MANUAL Threat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Response – Interim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Guidance (2020) - </a:t>
            </a:r>
            <a:r>
              <a:rPr lang="en-US" i="1" dirty="0" err="1">
                <a:solidFill>
                  <a:srgbClr val="0070C0"/>
                </a:solidFill>
              </a:rPr>
              <a:t>Médecins</a:t>
            </a:r>
            <a:r>
              <a:rPr lang="en-US" i="1" dirty="0">
                <a:solidFill>
                  <a:srgbClr val="0070C0"/>
                </a:solidFill>
              </a:rPr>
              <a:t> Sans </a:t>
            </a:r>
            <a:r>
              <a:rPr lang="en-US" i="1" dirty="0" err="1">
                <a:solidFill>
                  <a:srgbClr val="0070C0"/>
                </a:solidFill>
              </a:rPr>
              <a:t>Frontières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778042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Ресурси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3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3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Зона первинного сортування: мінімум 1 медик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опитує постраждалих на предмет наявності ознак дії хімічних агентів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визначає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приорітет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персонал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має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бути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одягнутим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у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повний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комплект ЗІЗ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0778" y="778042"/>
            <a:ext cx="2053389" cy="9384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Triage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399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 flipV="1">
            <a:off x="745957" y="5429364"/>
            <a:ext cx="10447422" cy="63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94346" y="169830"/>
            <a:ext cx="10410636" cy="672381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Особливості медичного сортування</a:t>
            </a:r>
            <a:endParaRPr lang="uk-UA" sz="3600" dirty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11406"/>
              </p:ext>
            </p:extLst>
          </p:nvPr>
        </p:nvGraphicFramePr>
        <p:xfrm>
          <a:off x="745957" y="1246004"/>
          <a:ext cx="10307053" cy="4961098"/>
        </p:xfrm>
        <a:graphic>
          <a:graphicData uri="http://schemas.openxmlformats.org/drawingml/2006/table">
            <a:tbl>
              <a:tblPr firstRow="1" bandRow="1">
                <a:tableStyleId>{2DBE4F69-5737-4E0B-A9C9-279D3B39331D}</a:tableStyleId>
              </a:tblPr>
              <a:tblGrid>
                <a:gridCol w="113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39">
                <a:tc row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Червоні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 шкірно-наривної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ознаки порушення дихання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8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 нервово –паралітичної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розмовляють, не можуть ходити, не розмовляють (без свідомості)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3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</a:t>
                      </a:r>
                      <a:r>
                        <a:rPr lang="uk-UA" sz="1200" baseline="0" dirty="0" smtClean="0"/>
                        <a:t> задушливої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порушення дихання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38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Агенти,</a:t>
                      </a:r>
                      <a:r>
                        <a:rPr lang="uk-UA" sz="1200" baseline="0" dirty="0" smtClean="0"/>
                        <a:t> що порушують </a:t>
                      </a:r>
                      <a:r>
                        <a:rPr lang="uk-UA" sz="1200" baseline="0" dirty="0" err="1" smtClean="0"/>
                        <a:t>кисневотранспортну</a:t>
                      </a:r>
                      <a:r>
                        <a:rPr lang="uk-UA" sz="1200" baseline="0" dirty="0" smtClean="0"/>
                        <a:t> функцію крові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без свідомості, з судомами чи після судом, з або без апное з адекватним кровообігом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581">
                <a:tc gridSpan="3"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743">
                <a:tc rowSpan="4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Жовті</a:t>
                      </a:r>
                      <a:endParaRPr lang="uk-UA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 шкірно-наривної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опіки від 5% до 50% площі поверхні тіла (ураження агентом-рідиною); пошкодження ока; порушення прохідності дихальних шляхів пізніше 6 годин після ураження.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38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 нервово –паралітичної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постраждалий, який піддався тяжкому ураженню, прийшов до свідомості та має спонтанне дихання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38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</a:t>
                      </a:r>
                      <a:r>
                        <a:rPr lang="uk-UA" sz="1200" baseline="0" dirty="0" smtClean="0"/>
                        <a:t> задушливої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відстрочений респіраторний дистрес (&gt;4 години після ураження)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38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Агенти,</a:t>
                      </a:r>
                      <a:r>
                        <a:rPr lang="uk-UA" sz="1200" baseline="0" dirty="0" smtClean="0"/>
                        <a:t> що порушують </a:t>
                      </a:r>
                      <a:r>
                        <a:rPr lang="uk-UA" sz="1200" baseline="0" dirty="0" err="1" smtClean="0"/>
                        <a:t>кисневотранспортну</a:t>
                      </a:r>
                      <a:r>
                        <a:rPr lang="uk-UA" sz="1200" baseline="0" dirty="0" smtClean="0"/>
                        <a:t> функцію крові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постраждалий, який живий через 15 хвилин після ураження парами ціаніду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8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 flipV="1">
            <a:off x="790073" y="5429364"/>
            <a:ext cx="10447422" cy="63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94346" y="169830"/>
            <a:ext cx="10410636" cy="672381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Особливості медичного сортування</a:t>
            </a:r>
            <a:endParaRPr lang="uk-UA" sz="3600" dirty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51758"/>
              </p:ext>
            </p:extLst>
          </p:nvPr>
        </p:nvGraphicFramePr>
        <p:xfrm>
          <a:off x="745957" y="1246008"/>
          <a:ext cx="10247955" cy="4187453"/>
        </p:xfrm>
        <a:graphic>
          <a:graphicData uri="http://schemas.openxmlformats.org/drawingml/2006/table">
            <a:tbl>
              <a:tblPr firstRow="1" bandRow="1">
                <a:tableStyleId>{2DBE4F69-5737-4E0B-A9C9-279D3B39331D}</a:tableStyleId>
              </a:tblPr>
              <a:tblGrid>
                <a:gridCol w="11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28">
                <a:tc row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Чорні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 шкірно-наривної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опіки понад 50% поверхні тіла (ураження агентом-рідиною); важкий респіраторний дистрес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43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 нервово –паралітичної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не розмовляють, не ходять, порушення кровообігу (якщо можливе тривале інтенсивне лікування класифікувати як червоні)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33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</a:t>
                      </a:r>
                      <a:r>
                        <a:rPr lang="uk-UA" sz="1200" baseline="0" dirty="0" smtClean="0"/>
                        <a:t> задушливої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тяжке ураження дихальних шляхів з раннім початком (менше 4 години після ураження</a:t>
                      </a:r>
                      <a:r>
                        <a:rPr lang="ru-RU" sz="1400" dirty="0" smtClean="0"/>
                        <a:t>)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4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Агенти,</a:t>
                      </a:r>
                      <a:r>
                        <a:rPr lang="uk-UA" sz="1200" baseline="0" dirty="0" smtClean="0"/>
                        <a:t> що порушують </a:t>
                      </a:r>
                      <a:r>
                        <a:rPr lang="uk-UA" sz="1200" baseline="0" dirty="0" err="1" smtClean="0"/>
                        <a:t>кисневотранспортну</a:t>
                      </a:r>
                      <a:r>
                        <a:rPr lang="uk-UA" sz="1200" baseline="0" dirty="0" smtClean="0"/>
                        <a:t> функцію крові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не ефективна функція кровообігу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40">
                <a:tc gridSpan="3"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28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Зелені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 шкірно-наривної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опіки менше ніж 5% площі поверхні тіла (ураження агентом – рідиною) у некритичних ділянках; незначне пошкодження очей; легке ураження легенів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2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 нервово –паралітичної дії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розмовляють, можуть ходити; легкі ефекти (наприклад, міоз, ринорея</a:t>
                      </a:r>
                      <a:r>
                        <a:rPr lang="ru-RU" sz="1400" dirty="0" smtClean="0"/>
                        <a:t>).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2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Агенти,</a:t>
                      </a:r>
                      <a:r>
                        <a:rPr lang="uk-UA" sz="1200" baseline="0" dirty="0" smtClean="0"/>
                        <a:t> що порушують </a:t>
                      </a:r>
                      <a:r>
                        <a:rPr lang="uk-UA" sz="1200" baseline="0" dirty="0" err="1" smtClean="0"/>
                        <a:t>кисневотранспортну</a:t>
                      </a:r>
                      <a:r>
                        <a:rPr lang="uk-UA" sz="1200" baseline="0" dirty="0" smtClean="0"/>
                        <a:t> функцію крові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постраждалий, після ураження парами ціаніду, якому не потрібна інтенсивна терапія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Червона зона деконтамінації: 3-4  медики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допомога в роздяганні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та дезактивація (суха дезактивація)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постраждалих 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мінімум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1 співробітник на ходячого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(Ч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Ж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і 2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співробітника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на ношах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рекомендована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ротація кожні 20-30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хвилин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персонал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у </a:t>
            </a:r>
            <a:r>
              <a:rPr lang="uk-UA" dirty="0">
                <a:solidFill>
                  <a:srgbClr val="FF0000"/>
                </a:solidFill>
                <a:latin typeface="+mn-lt"/>
              </a:rPr>
              <a:t>ЧЕРВОНІЙ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зоні завжди повинен носити повні хімічні ЗІЗ.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8" y="778042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531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Жовта зона деконтамінації: 3-4  медики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допомога в роздяганні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та дезактивація (суха дезактивація)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постраждалих 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мінімум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1 співробітник на ходячого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(Ч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Ж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і 2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співробітника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на ношах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рекомендована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ротація кожні 20-30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хвилин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персонал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у </a:t>
            </a:r>
            <a:r>
              <a:rPr lang="uk-UA" dirty="0" smtClean="0">
                <a:solidFill>
                  <a:srgbClr val="FFFF00"/>
                </a:solidFill>
                <a:latin typeface="+mn-lt"/>
              </a:rPr>
              <a:t>ЖОВТІЙ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зоні завжди повинен носити повні хімічні ЗІЗ.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8" y="778042"/>
            <a:ext cx="2053389" cy="9384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Жовта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Зелена зона деконтамінації: 1-2  медики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допомога в одяганні постраждалих 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мінімум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1 співробітник на ходячого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(Ч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Ж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і 2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співробітника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на ношах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персонал у </a:t>
            </a:r>
            <a:r>
              <a:rPr lang="uk-UA" dirty="0" smtClean="0">
                <a:solidFill>
                  <a:srgbClr val="00B050"/>
                </a:solidFill>
                <a:latin typeface="+mn-lt"/>
              </a:rPr>
              <a:t>ЗЕЛЕНІЙ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зоні  повинен носити базові ЗІЗ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8" y="778042"/>
            <a:ext cx="2053389" cy="9384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Зелена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Вихід з зони деконтамінації: 1-2  медики + помічники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мінімум дві підставки/опори для нош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мінімум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1 співробітник на ходячого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(Ч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Ж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і 2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співробітника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постраждалого на ношах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персонал у цій зоні може не використовувати ЗІЗ проти хімічних агентів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Команда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8" y="778042"/>
            <a:ext cx="2053389" cy="9384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Вихід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63629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Постраждалі в цій зоні, піддаються найвищому рівню забруднення. Персонал стикається з найвищим ризиком вторинного забруднення.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У цій зоні повинен працювати лише персонал, який носить повний хімічні захист ЗІЗ.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Постраждалі: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роздягнутися і зняти всі особисті речі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пройти до наступної зони самостійно або за допомогою персоналу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якщо постраждалий на ношах, персонал повинен зрізати одяг та віднести його до наступної зони 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875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63629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.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В цій зоні утворюється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більшість твердих побутових відходів.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Необхідно передбачити достатній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простір,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накопичення відходів, особливо в ситуаціях масових постраждалих (цінні речі слід зберігати окремо для подальшої дезактивації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5. Слід чітко керувати потоком постраждалим, оскільки вони можуть бути дезорієнтованими.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6. Персонал, який не носить ЗІЗ, повинен знаходитися на відстані принаймні 10 м від зони (бажано проти вітру).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9882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Знімання одягу (зменшує контамінацію на 80-90%):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Постраждалому слід стояти на клейонці або це може бути великий сміттєвий пакет.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Слід зняти взуття.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Слід зняти або зрізати одяг. Не слід знімати одяг через голову.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Якщо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одяг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прилип до тіла не слід його розривати, тягнути або рвати – варто його 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обережно та ретельно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змочити водою. 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5. При зрізанні одягу слід обережно працювати ножицями,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уникаючи чутливих або поранених ділянок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тіла.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923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2261" y="1275347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Рівні засобів індивідуального захисту та їх характеристика при наданні допомоги постраждалим внаслідок дії хімічних агентів.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Класифікація хімічних агентів.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дії хімічних агентів.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сортування постраждалих внаслідок дії хімічних агентів.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Принципи організації та проведення деконтамінації у постраждалих.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Надання домедичної допомоги постраждалим при дії хімічних агентів. 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Екстрена медична допомога постраждалим на етапах евакуації.  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26859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Цілі курсу 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3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 bwMode="auto">
          <a:xfrm>
            <a:off x="2454443" y="1419727"/>
            <a:ext cx="5967662" cy="45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47587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Знімання одягу (зменшує контамінацію на 80-90%):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6. Одяг, який знаходиться на клейонці слід разом з нею покласти у другий великий пакет для сміття. 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7. Окремо слід вийняти особисті речі і помістити у малий пластиковий пакет.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8. Мішки з одягом та особистими речами слід надійно закрити за допомогою самоклеючої стрічки та наклеїти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бірки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/етикетки. 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9. Великий мішок з одягом слід помістити у третій мішок та зав’язати.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10. Малий мішок з особистими речами слід помістити у інший мішок та також зав'язати. 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877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Червона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20702" r="6206" b="9123"/>
          <a:stretch/>
        </p:blipFill>
        <p:spPr>
          <a:xfrm>
            <a:off x="5879430" y="1475872"/>
            <a:ext cx="5438274" cy="481263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45167" y="2329667"/>
            <a:ext cx="5249779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Слід заповнювати мішок не більше ніж на 65-70 % об'єму.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5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63629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Це так звана перехідна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зона, де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постраждалі можуть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скористатися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душем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для знезараження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Постраждалих на ношах або з обмеженими можливостями повинні знезаражувати 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персоналом у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ЗІЗ.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Тут утворюється більшість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стічних вод. Необхідний достатній простір для допомоги персоналу під час процесу дезактивації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4.Важливо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не поспішати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на цьому етапі,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щоб забезпечити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повний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процес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дезактивації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безпеку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персоналу та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постраждалих 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Жовта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63629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Зона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, де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постраждалі висушують шкіру та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одягаються в чистий одяг перед переведенням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безпосередньо в лікарню.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Персонал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, який працює в цій зоні, повинен носити універсальні запобіжні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засоби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захисту від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бризок води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(рукавички, фартух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Будь-який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персонал, який носить повні ЗІЗ із забруднених зон, повинен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вмитися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та дезактивувати себе перед входом у цю зону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Мінімальна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кількість твердих відходів або стічних вод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утворюється в цій зоні.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6325" y="354314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Дії в зоні деконтамінації </a:t>
            </a:r>
            <a:endParaRPr lang="uk-UA" sz="36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40777" y="276726"/>
            <a:ext cx="2053389" cy="9384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Зелена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820779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Деконтамінацію повинен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виконувати персонал у повному комплекті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ЗІЗ.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Процедуру повинні виконувати щонайменше дві особи одночасно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Необхідно:</a:t>
            </a: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- чиста вода</a:t>
            </a: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мильний/водний розчин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відра 20 л.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повний комплект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ЗІЗ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 smtClean="0">
                <a:latin typeface="+mj-lt"/>
              </a:rPr>
              <a:t>Деконтамінація автомобілів ЕМД та </a:t>
            </a:r>
            <a:r>
              <a:rPr lang="uk-UA" sz="2800" smtClean="0">
                <a:latin typeface="+mj-lt"/>
              </a:rPr>
              <a:t>транспортних засобів</a:t>
            </a:r>
            <a:endParaRPr lang="uk-UA" sz="2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14" y="296779"/>
            <a:ext cx="1754824" cy="13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5957" y="171650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Порядок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деконтамінації: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Переконайтеся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що навколо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автомобіля є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принаймні 15 м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радіусу вільної площі.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Приготуйте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мильний/водний розчин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Приготуйте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2 х 20 л відра чистої води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Одягніть ЗІЗ.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Відкрийте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всі двері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автомобіля з закритими вікнами.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 smtClean="0">
                <a:latin typeface="+mj-lt"/>
              </a:rPr>
              <a:t>Деконтамінація автомобілів ЕМД та </a:t>
            </a:r>
            <a:r>
              <a:rPr lang="uk-UA" sz="2800" smtClean="0">
                <a:latin typeface="+mj-lt"/>
              </a:rPr>
              <a:t>транспортних засобів</a:t>
            </a:r>
            <a:endParaRPr lang="uk-UA" sz="2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14" y="296779"/>
            <a:ext cx="1754824" cy="13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3768" y="1179095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Порядок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деконтамінації: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6. Очистіть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весь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транспортний засіб мильним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розчином, щоб переконатися, що на ньому не залишилося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забрудненої поверхні (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 потреби використовуйте губки або ганчірки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): 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зверніть </a:t>
            </a:r>
            <a:r>
              <a:rPr lang="uk-UA" sz="1600" dirty="0">
                <a:solidFill>
                  <a:schemeClr val="tx1"/>
                </a:solidFill>
                <a:latin typeface="+mn-lt"/>
              </a:rPr>
              <a:t>особливу увагу на внутрішні частини автомобіля, з якими, можливо, контактував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постраждалий</a:t>
            </a:r>
          </a:p>
          <a:p>
            <a:pPr marL="342900" indent="-342900" algn="just">
              <a:buFontTx/>
              <a:buChar char="-"/>
            </a:pP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якщо </a:t>
            </a:r>
            <a:r>
              <a:rPr lang="uk-UA" sz="1600" dirty="0">
                <a:solidFill>
                  <a:schemeClr val="tx1"/>
                </a:solidFill>
                <a:latin typeface="+mn-lt"/>
              </a:rPr>
              <a:t>є підозра, що транспортний засіб міг піддаватися безпосередньому впливу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хімічного агенту (наприклад</a:t>
            </a:r>
            <a:r>
              <a:rPr lang="uk-UA" sz="1600" dirty="0">
                <a:solidFill>
                  <a:schemeClr val="tx1"/>
                </a:solidFill>
                <a:latin typeface="+mn-lt"/>
              </a:rPr>
              <a:t>, перебуваючи поблизу місця, де відбулося вивільнення хімічної речовини), його зовнішню частину також необхідно вимити мильним/водним розчином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7. Повністю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промийте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транспортний засіб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великою кількістю чистої води, щоб видалити залишки мила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8. Зніміть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ЗІЗ за стандартною процедурою.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 smtClean="0">
                <a:latin typeface="+mj-lt"/>
              </a:rPr>
              <a:t>Деконтамінація автомобілів ЕМД та </a:t>
            </a:r>
            <a:r>
              <a:rPr lang="uk-UA" sz="2800" smtClean="0">
                <a:latin typeface="+mj-lt"/>
              </a:rPr>
              <a:t>транспортних засобів</a:t>
            </a:r>
            <a:endParaRPr lang="uk-UA" sz="2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14" y="296779"/>
            <a:ext cx="1754824" cy="13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3768" y="149993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>
                <a:solidFill>
                  <a:schemeClr val="tx1"/>
                </a:solidFill>
              </a:rPr>
              <a:t>1. Деконтамінацію повинен виконувати персонал у повному комплекті ЗІЗ.</a:t>
            </a:r>
          </a:p>
          <a:p>
            <a:pPr marL="0" indent="0" algn="just"/>
            <a:endParaRPr lang="uk-UA" dirty="0">
              <a:solidFill>
                <a:schemeClr val="tx1"/>
              </a:solidFill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</a:rPr>
              <a:t>2. Процедуру повинні виконувати щонайменше дві особи одночасно.</a:t>
            </a:r>
          </a:p>
          <a:p>
            <a:pPr marL="0" indent="0" algn="just"/>
            <a:endParaRPr lang="uk-UA" dirty="0">
              <a:solidFill>
                <a:schemeClr val="tx1"/>
              </a:solidFill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</a:rPr>
              <a:t>3. Необхідно:</a:t>
            </a:r>
          </a:p>
          <a:p>
            <a:pPr marL="0" indent="0" algn="just"/>
            <a:r>
              <a:rPr lang="ru-RU" sz="1800" dirty="0">
                <a:solidFill>
                  <a:schemeClr val="tx1"/>
                </a:solidFill>
              </a:rPr>
              <a:t>- чиста вода</a:t>
            </a:r>
          </a:p>
          <a:p>
            <a:pPr marL="0" indent="0" algn="just"/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uk-UA" sz="1800" dirty="0">
                <a:solidFill>
                  <a:schemeClr val="tx1"/>
                </a:solidFill>
              </a:rPr>
              <a:t>мильний/водний розчин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</a:rPr>
              <a:t>- мочалки/губки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</a:rPr>
              <a:t>- великий пластиковий мішок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uk-UA" sz="1800" dirty="0">
                <a:solidFill>
                  <a:schemeClr val="tx1"/>
                </a:solidFill>
              </a:rPr>
              <a:t>- повний комплект </a:t>
            </a:r>
            <a:r>
              <a:rPr lang="ru-RU" sz="1800" dirty="0">
                <a:solidFill>
                  <a:schemeClr val="tx1"/>
                </a:solidFill>
              </a:rPr>
              <a:t>ЗІЗ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5431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+mj-lt"/>
              </a:rPr>
              <a:t>Деконтамінація приміщень </a:t>
            </a:r>
            <a:endParaRPr lang="uk-UA" sz="2800" dirty="0">
              <a:latin typeface="+mj-lt"/>
            </a:endParaRPr>
          </a:p>
        </p:txBody>
      </p:sp>
      <p:pic>
        <p:nvPicPr>
          <p:cNvPr id="7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81" y="304675"/>
            <a:ext cx="1508940" cy="10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0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2753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Порядок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деконтамінації: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Вимийте стіни, підлогу та душ губками та мильним/водним розчином.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Вимийте всі відра, урни та столи за допомогою губки та мильного/водного розчину; промити і висушити; повернути в комплект для деконтамінації.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Помістіть костюми, рукавички, стрічку, фільтр-каністру та будь-яку мочалку у великий пакет для сміття.</a:t>
            </a: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Черевики: замочити в мильному/водному розчині на 2 години; промити і висушити; повернути в комплект ЗІЗ.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+mn-lt"/>
              </a:rPr>
              <a:t>Деконтамінація приміщень </a:t>
            </a:r>
          </a:p>
        </p:txBody>
      </p:sp>
      <p:pic>
        <p:nvPicPr>
          <p:cNvPr id="7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81" y="304675"/>
            <a:ext cx="1508940" cy="10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724525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4800" dirty="0" smtClean="0">
                <a:solidFill>
                  <a:srgbClr val="0070C0"/>
                </a:solidFill>
                <a:latin typeface="+mn-lt"/>
              </a:rPr>
              <a:t>Заходи індивідуального захисту </a:t>
            </a:r>
          </a:p>
        </p:txBody>
      </p:sp>
    </p:spTree>
    <p:extLst>
      <p:ext uri="{BB962C8B-B14F-4D97-AF65-F5344CB8AC3E}">
        <p14:creationId xmlns:p14="http://schemas.microsoft.com/office/powerpoint/2010/main" val="20122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Порядок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деконтамінації: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5. Маски: змити губкою та мильним/водним розчином; промити і висушити; повернути в комплект ЗІЗ.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6. Персонал, що прибирає, повинен потім зняти ЗІЗ, зібрати його в рукавичках і помістити в пакети для сміття.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7. Мішки для сміття необхідно зібрати та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відвезти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в безпечне місце для утилізації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+mn-lt"/>
              </a:rPr>
              <a:t>Деконтамінація приміщень </a:t>
            </a:r>
          </a:p>
        </p:txBody>
      </p:sp>
      <p:pic>
        <p:nvPicPr>
          <p:cNvPr id="7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81" y="304675"/>
            <a:ext cx="1508940" cy="10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en-US" sz="2400" dirty="0">
                <a:solidFill>
                  <a:schemeClr val="tx1"/>
                </a:solidFill>
                <a:latin typeface="+mn-lt"/>
              </a:rPr>
              <a:t>Reactive Skin Decontamination Lotion (RSDL) — </a:t>
            </a:r>
            <a:r>
              <a:rPr lang="uk-UA" sz="2400" dirty="0">
                <a:solidFill>
                  <a:schemeClr val="tx1"/>
                </a:solidFill>
                <a:latin typeface="+mn-lt"/>
              </a:rPr>
              <a:t>це запатентований рідкий лосьйон широкого спектру дії, призначений для видалення або нейтралізації бойових хімічних речовин або грибкового токсину Т-2 зі шкіри.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+mn-lt"/>
              </a:rPr>
              <a:t>Суха деконтамінація за допомогою </a:t>
            </a:r>
            <a:r>
              <a:rPr lang="en-US" sz="2800" dirty="0" smtClean="0">
                <a:latin typeface="+mn-lt"/>
              </a:rPr>
              <a:t>RSDL</a:t>
            </a:r>
            <a:r>
              <a:rPr lang="uk-UA" sz="2800" dirty="0" smtClean="0">
                <a:latin typeface="+mn-lt"/>
              </a:rPr>
              <a:t> </a:t>
            </a:r>
            <a:endParaRPr lang="uk-UA" sz="28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88" y="3031958"/>
            <a:ext cx="2727426" cy="2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2" y="2687052"/>
            <a:ext cx="1846769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Зніміть всі прикраси з рук та одягніть дві пари рукавичок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+mn-lt"/>
              </a:rPr>
              <a:t>Суха деконтамінація за допомогою </a:t>
            </a:r>
            <a:r>
              <a:rPr lang="en-US" sz="2800" dirty="0" smtClean="0">
                <a:latin typeface="+mn-lt"/>
              </a:rPr>
              <a:t>RSDL</a:t>
            </a:r>
            <a:r>
              <a:rPr lang="uk-UA" sz="2800" dirty="0" smtClean="0">
                <a:latin typeface="+mn-lt"/>
              </a:rPr>
              <a:t> </a:t>
            </a:r>
            <a:endParaRPr lang="uk-UA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2" y="1371467"/>
            <a:ext cx="1846769" cy="130787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1577" y="1315450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10" y="1379176"/>
            <a:ext cx="1884112" cy="1338711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767810" y="2717887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Відкрийте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RSDL</a:t>
            </a:r>
            <a:r>
              <a:rPr lang="uk-UA" sz="1200" dirty="0" smtClean="0">
                <a:solidFill>
                  <a:schemeClr val="tx1"/>
                </a:solidFill>
                <a:latin typeface="+mn-lt"/>
              </a:rPr>
              <a:t> губку 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55174" y="1315451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26" y="1348341"/>
            <a:ext cx="1872578" cy="133871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671089" y="129138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93659" y="2693823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Витріть губкою відкриті ділянки шкіри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34" y="1363759"/>
            <a:ext cx="1957369" cy="132329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9394239" y="1267322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619362" y="2679343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Висушіть шкіру паперовими серветками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50" y="4290014"/>
            <a:ext cx="1883653" cy="1340766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9656450" y="5630780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Покладіть губку в пластиковий пакет для подальшої деконтамінації</a:t>
            </a:r>
          </a:p>
        </p:txBody>
      </p:sp>
      <p:sp>
        <p:nvSpPr>
          <p:cNvPr id="20" name="Овал 19"/>
          <p:cNvSpPr/>
          <p:nvPr/>
        </p:nvSpPr>
        <p:spPr>
          <a:xfrm>
            <a:off x="9544214" y="423386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503531" y="2017696"/>
            <a:ext cx="12642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</p:cNvCxnSpPr>
          <p:nvPr/>
        </p:nvCxnSpPr>
        <p:spPr>
          <a:xfrm flipV="1">
            <a:off x="5651922" y="2048531"/>
            <a:ext cx="11417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3"/>
            <a:endCxn id="9" idx="1"/>
          </p:cNvCxnSpPr>
          <p:nvPr/>
        </p:nvCxnSpPr>
        <p:spPr>
          <a:xfrm>
            <a:off x="8672004" y="2017697"/>
            <a:ext cx="910730" cy="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561418" y="3408947"/>
            <a:ext cx="0" cy="705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89" y="4298553"/>
            <a:ext cx="1935500" cy="133222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6544340" y="4290014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6671088" y="5638286"/>
            <a:ext cx="2000915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Покладіть на землю великий пластиковий пакет. Зніміть сорочку та взуття та станьте на нього.</a:t>
            </a:r>
          </a:p>
        </p:txBody>
      </p:sp>
      <p:cxnSp>
        <p:nvCxnSpPr>
          <p:cNvPr id="33" name="Прямая со стрелкой 32"/>
          <p:cNvCxnSpPr>
            <a:stCxn id="12" idx="1"/>
          </p:cNvCxnSpPr>
          <p:nvPr/>
        </p:nvCxnSpPr>
        <p:spPr>
          <a:xfrm flipH="1">
            <a:off x="8677771" y="4960397"/>
            <a:ext cx="9786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10" y="4306059"/>
            <a:ext cx="1935500" cy="1332227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3655174" y="4233866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3767810" y="5638286"/>
            <a:ext cx="2000915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Зніміть обережно одяг при цьому не слід порушувати герметичність маски.</a:t>
            </a:r>
          </a:p>
        </p:txBody>
      </p:sp>
      <p:cxnSp>
        <p:nvCxnSpPr>
          <p:cNvPr id="39" name="Прямая со стрелкой 38"/>
          <p:cNvCxnSpPr>
            <a:stCxn id="29" idx="1"/>
            <a:endCxn id="35" idx="3"/>
          </p:cNvCxnSpPr>
          <p:nvPr/>
        </p:nvCxnSpPr>
        <p:spPr>
          <a:xfrm flipH="1">
            <a:off x="5703310" y="4964667"/>
            <a:ext cx="967779" cy="7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884947" y="4964667"/>
            <a:ext cx="1882863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59" y="1443785"/>
            <a:ext cx="1966991" cy="13297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10" y="1426428"/>
            <a:ext cx="1901679" cy="13154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3" y="1385947"/>
            <a:ext cx="1931319" cy="13078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08653" y="2687052"/>
            <a:ext cx="1846769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Зніміть першу пару рукавичок та покладіть їх у великий пластиковий пакет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97568" y="367734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+mn-lt"/>
              </a:rPr>
              <a:t>Суха деконтамінація за допомогою </a:t>
            </a:r>
            <a:r>
              <a:rPr lang="en-US" sz="2800" dirty="0" smtClean="0">
                <a:latin typeface="+mn-lt"/>
              </a:rPr>
              <a:t>RSDL</a:t>
            </a:r>
            <a:r>
              <a:rPr lang="uk-UA" sz="2800" dirty="0" smtClean="0">
                <a:latin typeface="+mn-lt"/>
              </a:rPr>
              <a:t> </a:t>
            </a:r>
            <a:endParaRPr lang="uk-UA" sz="2800" dirty="0"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577" y="1315450"/>
            <a:ext cx="376989" cy="352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uk-UA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67809" y="2717887"/>
            <a:ext cx="2000915" cy="94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Зав’яжіть великий мішок. Покладіть його в інший однак не зав'язуйте його. Завяжіть також маленький мішок з прикрасами. 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5411" y="1315451"/>
            <a:ext cx="545431" cy="417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</a:t>
            </a:r>
            <a:endParaRPr lang="uk-UA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93659" y="2693823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Витріть губкою відкриті ділянки шкіри, особливу увагу зверніть увагу на згини, ділянки суглобів.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619362" y="2679343"/>
            <a:ext cx="1884112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Зніміть маску та помістіть її в великий мішок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8253663" y="5630780"/>
            <a:ext cx="3286899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Зійдіть з пластикового мішка на незабруднену підлогу. Складіть його та покладіть до великого мішка разом з другою парою рукавичок та губками. Зав’яжіть його.  </a:t>
            </a:r>
          </a:p>
        </p:txBody>
      </p:sp>
      <p:cxnSp>
        <p:nvCxnSpPr>
          <p:cNvPr id="22" name="Прямая со стрелкой 21"/>
          <p:cNvCxnSpPr>
            <a:stCxn id="23" idx="3"/>
          </p:cNvCxnSpPr>
          <p:nvPr/>
        </p:nvCxnSpPr>
        <p:spPr>
          <a:xfrm>
            <a:off x="2639972" y="2039885"/>
            <a:ext cx="1127838" cy="8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1922" y="2048531"/>
            <a:ext cx="11417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672004" y="2017697"/>
            <a:ext cx="910730" cy="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007966" y="3408947"/>
            <a:ext cx="0" cy="705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>
          <a:xfrm>
            <a:off x="409074" y="5374467"/>
            <a:ext cx="3898231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Після деконтамінації будьте обережні – не торкайтесь до забруднених речей.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586855" y="4987335"/>
            <a:ext cx="9786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бъект 2"/>
          <p:cNvSpPr txBox="1">
            <a:spLocks/>
          </p:cNvSpPr>
          <p:nvPr/>
        </p:nvSpPr>
        <p:spPr>
          <a:xfrm>
            <a:off x="5602303" y="5774644"/>
            <a:ext cx="2000915" cy="5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200" dirty="0" smtClean="0">
                <a:solidFill>
                  <a:schemeClr val="tx1"/>
                </a:solidFill>
                <a:latin typeface="+mn-lt"/>
              </a:rPr>
              <a:t>Одягніть новий, чистий  одяг.</a:t>
            </a:r>
          </a:p>
        </p:txBody>
      </p:sp>
      <p:sp>
        <p:nvSpPr>
          <p:cNvPr id="42" name="Овал 41"/>
          <p:cNvSpPr/>
          <p:nvPr/>
        </p:nvSpPr>
        <p:spPr>
          <a:xfrm>
            <a:off x="6544340" y="1315451"/>
            <a:ext cx="545431" cy="417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11</a:t>
            </a:r>
            <a:endParaRPr lang="uk-UA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62" y="1427969"/>
            <a:ext cx="1958536" cy="1345613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9271498" y="1315451"/>
            <a:ext cx="545431" cy="417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</a:t>
            </a:r>
            <a:endParaRPr lang="uk-UA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50" y="4264632"/>
            <a:ext cx="1961352" cy="1373654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8565534" y="4097510"/>
            <a:ext cx="545431" cy="417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13</a:t>
            </a:r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22" y="4321747"/>
            <a:ext cx="1901679" cy="1331175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5396773" y="4224599"/>
            <a:ext cx="545431" cy="417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14</a:t>
            </a:r>
            <a:endParaRPr lang="uk-UA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12" y="4069192"/>
            <a:ext cx="1285429" cy="11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724525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4800" dirty="0" smtClean="0">
                <a:solidFill>
                  <a:srgbClr val="0070C0"/>
                </a:solidFill>
                <a:latin typeface="+mn-lt"/>
              </a:rPr>
              <a:t>Характеристика хімічних агентів +</a:t>
            </a:r>
          </a:p>
          <a:p>
            <a:pPr marL="0" indent="0" algn="ctr"/>
            <a:r>
              <a:rPr lang="uk-UA" sz="4800" dirty="0" smtClean="0">
                <a:solidFill>
                  <a:srgbClr val="0070C0"/>
                </a:solidFill>
                <a:latin typeface="+mn-lt"/>
              </a:rPr>
              <a:t>Особливості ЕМД</a:t>
            </a:r>
          </a:p>
        </p:txBody>
      </p:sp>
    </p:spTree>
    <p:extLst>
      <p:ext uri="{BB962C8B-B14F-4D97-AF65-F5344CB8AC3E}">
        <p14:creationId xmlns:p14="http://schemas.microsoft.com/office/powerpoint/2010/main" val="37142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Нервово-паралітичної дії (табун,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зарін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, зоман,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VX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Шкірно – наривної дії (іприт,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люїзид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 algn="just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Задушливої дії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(фосген,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аміак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, хлор).</a:t>
            </a:r>
          </a:p>
          <a:p>
            <a:pPr marL="0" indent="0" algn="just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4. Агенти, що порушують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кисневотранспортну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функцію крові (ціаніди).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Групи хімічних агентів 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Групи хімічних агентів </a:t>
            </a:r>
            <a:endParaRPr lang="uk-UA" sz="3200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32851"/>
              </p:ext>
            </p:extLst>
          </p:nvPr>
        </p:nvGraphicFramePr>
        <p:xfrm>
          <a:off x="790073" y="1406432"/>
          <a:ext cx="10447422" cy="4683410"/>
        </p:xfrm>
        <a:graphic>
          <a:graphicData uri="http://schemas.openxmlformats.org/drawingml/2006/table">
            <a:tbl>
              <a:tblPr firstRow="1" bandRow="1">
                <a:tableStyleId>{37AFC0C6-9BD5-4BA0-8E36-B04E7A440546}</a:tableStyleId>
              </a:tblPr>
              <a:tblGrid>
                <a:gridCol w="395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8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+mn-lt"/>
                        </a:rPr>
                        <a:t>Категорія</a:t>
                      </a:r>
                      <a:endParaRPr lang="uk-U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+mn-lt"/>
                        </a:rPr>
                        <a:t>Опис</a:t>
                      </a:r>
                      <a:endParaRPr lang="uk-UA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Нервово-паралітичної дії (НПД)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800" dirty="0" smtClean="0">
                          <a:latin typeface="+mn-lt"/>
                        </a:rPr>
                        <a:t>1. Потенційно летальні при низьких концентраціях.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uk-UA" sz="1800" dirty="0" smtClean="0">
                          <a:latin typeface="+mn-lt"/>
                        </a:rPr>
                        <a:t>2. При поглинанні через шкіру смерть через 20-30 хвилин. Легені – протягом</a:t>
                      </a:r>
                      <a:r>
                        <a:rPr lang="uk-UA" sz="1800" baseline="0" dirty="0" smtClean="0">
                          <a:latin typeface="+mn-lt"/>
                        </a:rPr>
                        <a:t> хвилин. </a:t>
                      </a:r>
                      <a:r>
                        <a:rPr lang="uk-UA" sz="1800" dirty="0" smtClean="0">
                          <a:latin typeface="+mn-lt"/>
                        </a:rPr>
                        <a:t> 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Задушливої дії (ЗД)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800" dirty="0" smtClean="0">
                          <a:latin typeface="+mn-lt"/>
                        </a:rPr>
                        <a:t>1. Потенційно летальні.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Шкірно – наривної дії (ШНД)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+mn-lt"/>
                        </a:rPr>
                        <a:t>1.</a:t>
                      </a:r>
                      <a:r>
                        <a:rPr lang="uk-UA" sz="1800" baseline="0" dirty="0" smtClean="0">
                          <a:latin typeface="+mn-lt"/>
                        </a:rPr>
                        <a:t> </a:t>
                      </a:r>
                      <a:r>
                        <a:rPr lang="uk-UA" sz="1800" dirty="0" smtClean="0">
                          <a:latin typeface="+mn-lt"/>
                        </a:rPr>
                        <a:t>Рідко</a:t>
                      </a:r>
                      <a:r>
                        <a:rPr lang="uk-UA" sz="1800" baseline="0" dirty="0" smtClean="0">
                          <a:latin typeface="+mn-lt"/>
                        </a:rPr>
                        <a:t> смертельні за наявності відповідної медичної допомоги.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Агенти, що порушують киснево транспортну функцію крові (ПТК)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+mn-lt"/>
                        </a:rPr>
                        <a:t>1.</a:t>
                      </a:r>
                      <a:r>
                        <a:rPr lang="uk-UA" sz="1800" baseline="0" dirty="0" smtClean="0">
                          <a:latin typeface="+mn-lt"/>
                        </a:rPr>
                        <a:t> </a:t>
                      </a:r>
                      <a:r>
                        <a:rPr lang="uk-UA" sz="1800" dirty="0" smtClean="0">
                          <a:latin typeface="+mn-lt"/>
                        </a:rPr>
                        <a:t>Потенційно летальні. </a:t>
                      </a:r>
                    </a:p>
                    <a:p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+mn-lt"/>
                        </a:rPr>
                        <a:t>Психотропної дії (ПД)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+mn-lt"/>
                        </a:rPr>
                        <a:t>1.</a:t>
                      </a:r>
                      <a:r>
                        <a:rPr lang="uk-UA" sz="1800" baseline="0" dirty="0" smtClean="0">
                          <a:latin typeface="+mn-lt"/>
                        </a:rPr>
                        <a:t> </a:t>
                      </a:r>
                      <a:r>
                        <a:rPr lang="uk-UA" sz="1800" dirty="0" smtClean="0">
                          <a:latin typeface="+mn-lt"/>
                        </a:rPr>
                        <a:t>Рідко викликає смерть.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+mn-lt"/>
                        </a:rPr>
                        <a:t>Агенти,</a:t>
                      </a:r>
                      <a:r>
                        <a:rPr lang="uk-UA" sz="1800" baseline="0" dirty="0" smtClean="0">
                          <a:latin typeface="+mn-lt"/>
                        </a:rPr>
                        <a:t> що використовуються для боротьби з заворушеннями (БЗЗ)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800" dirty="0" smtClean="0">
                          <a:latin typeface="+mn-lt"/>
                        </a:rPr>
                        <a:t>1. Не летальні при використанні на відкритому</a:t>
                      </a:r>
                      <a:r>
                        <a:rPr lang="uk-UA" sz="1800" baseline="0" dirty="0" smtClean="0">
                          <a:latin typeface="+mn-lt"/>
                        </a:rPr>
                        <a:t> повітрі.</a:t>
                      </a:r>
                    </a:p>
                    <a:p>
                      <a:pPr marL="0" indent="0">
                        <a:buNone/>
                      </a:pPr>
                      <a:r>
                        <a:rPr lang="uk-UA" sz="1800" baseline="0" dirty="0" smtClean="0">
                          <a:latin typeface="+mn-lt"/>
                        </a:rPr>
                        <a:t>2. Потенційно летальні при використанні у приміщенні.  </a:t>
                      </a:r>
                      <a:endParaRPr lang="uk-U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" y="227847"/>
            <a:ext cx="2752725" cy="59531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96625"/>
              </p:ext>
            </p:extLst>
          </p:nvPr>
        </p:nvGraphicFramePr>
        <p:xfrm>
          <a:off x="3088102" y="80211"/>
          <a:ext cx="4900865" cy="6370320"/>
        </p:xfrm>
        <a:graphic>
          <a:graphicData uri="http://schemas.openxmlformats.org/drawingml/2006/table">
            <a:tbl>
              <a:tblPr firstRow="1" bandRow="1">
                <a:tableStyleId>{37AFC0C6-9BD5-4BA0-8E36-B04E7A440546}</a:tableStyleId>
              </a:tblPr>
              <a:tblGrid>
                <a:gridCol w="223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7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Органи мішені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Групи хімічних агентів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7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Центральна нервова система</a:t>
                      </a:r>
                      <a:endParaRPr lang="uk-UA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Судоми, кома, гіпоксемія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ПТК/НПД/ШНД/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BZ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Гіпертермія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BZ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7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Очі,</a:t>
                      </a:r>
                      <a:r>
                        <a:rPr lang="uk-UA" sz="1200" baseline="0" dirty="0" smtClean="0">
                          <a:latin typeface="+mn-lt"/>
                        </a:rPr>
                        <a:t> ніс, шкіра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Звужені зіниці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Розширені зіниці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BZ</a:t>
                      </a:r>
                      <a:r>
                        <a:rPr lang="uk-UA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/</a:t>
                      </a: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ПТК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noProof="0" dirty="0" smtClean="0">
                          <a:latin typeface="+mn-lt"/>
                        </a:rPr>
                        <a:t>Сухість у роті та шкірі</a:t>
                      </a:r>
                      <a:endParaRPr lang="uk-UA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BZ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Подразнення очей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ШНД/ЗД/</a:t>
                      </a:r>
                      <a:r>
                        <a:rPr lang="uk-UA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БЗЗ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Утворення пухирів на шкірі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ШНД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Ціаноз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ПТК/ЗД/НПД/ШНД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7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Дихальна система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Асфіксія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ПТК/ЗД/ШНД/НПД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Гіпер секреція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Виділення з дихальних шляхів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НПД/ЗД/ШНД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Набряк легень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НПД/ЗД/ШНД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47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Травний тракт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Нудота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ЗД/</a:t>
                      </a:r>
                      <a:r>
                        <a:rPr lang="uk-UA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БЗЗ/</a:t>
                      </a: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ПТК/НПД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Діарея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47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err="1" smtClean="0">
                          <a:latin typeface="+mn-lt"/>
                        </a:rPr>
                        <a:t>Скелетно</a:t>
                      </a:r>
                      <a:r>
                        <a:rPr lang="uk-UA" sz="1200" dirty="0" smtClean="0">
                          <a:latin typeface="+mn-lt"/>
                        </a:rPr>
                        <a:t>-м’язова</a:t>
                      </a:r>
                      <a:r>
                        <a:rPr lang="uk-UA" sz="1200" baseline="0" dirty="0" smtClean="0">
                          <a:latin typeface="+mn-lt"/>
                        </a:rPr>
                        <a:t> система</a:t>
                      </a:r>
                      <a:endParaRPr lang="uk-UA" sz="12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Судоми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НПД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97516" y="930442"/>
            <a:ext cx="3529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ea typeface="Calibri"/>
                <a:cs typeface="Calibri"/>
              </a:rPr>
              <a:t>НПД</a:t>
            </a:r>
            <a:r>
              <a:rPr lang="uk-UA" dirty="0" smtClean="0">
                <a:solidFill>
                  <a:schemeClr val="tx1"/>
                </a:solidFill>
                <a:ea typeface="Calibri"/>
                <a:cs typeface="Calibri"/>
              </a:rPr>
              <a:t> - </a:t>
            </a:r>
            <a:r>
              <a:rPr lang="uk-UA" i="1" dirty="0" smtClean="0">
                <a:solidFill>
                  <a:srgbClr val="0070C0"/>
                </a:solidFill>
                <a:ea typeface="Calibri"/>
                <a:cs typeface="Calibri"/>
              </a:rPr>
              <a:t>нервово-паралітичної дії</a:t>
            </a:r>
          </a:p>
          <a:p>
            <a:endParaRPr lang="uk-UA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uk-UA" b="1" dirty="0" smtClean="0">
                <a:solidFill>
                  <a:schemeClr val="tx1"/>
                </a:solidFill>
                <a:ea typeface="Calibri"/>
                <a:cs typeface="Calibri"/>
              </a:rPr>
              <a:t>ЗД</a:t>
            </a:r>
            <a:r>
              <a:rPr lang="uk-UA" dirty="0" smtClean="0">
                <a:solidFill>
                  <a:schemeClr val="tx1"/>
                </a:solidFill>
                <a:ea typeface="Calibri"/>
                <a:cs typeface="Calibri"/>
              </a:rPr>
              <a:t> - </a:t>
            </a:r>
            <a:r>
              <a:rPr lang="uk-UA" i="1" dirty="0" smtClean="0">
                <a:solidFill>
                  <a:srgbClr val="0070C0"/>
                </a:solidFill>
                <a:ea typeface="Calibri"/>
                <a:cs typeface="Calibri"/>
              </a:rPr>
              <a:t>задушливої дії</a:t>
            </a:r>
            <a:endParaRPr lang="uk-UA" i="1" dirty="0">
              <a:solidFill>
                <a:srgbClr val="0070C0"/>
              </a:solidFill>
            </a:endParaRPr>
          </a:p>
          <a:p>
            <a:endParaRPr lang="uk-UA" dirty="0" smtClean="0"/>
          </a:p>
          <a:p>
            <a:r>
              <a:rPr lang="uk-UA" b="1" dirty="0" smtClean="0">
                <a:solidFill>
                  <a:schemeClr val="tx1"/>
                </a:solidFill>
                <a:ea typeface="Calibri"/>
                <a:cs typeface="Calibri"/>
              </a:rPr>
              <a:t>ШНД</a:t>
            </a:r>
            <a:r>
              <a:rPr lang="uk-UA" dirty="0" smtClean="0">
                <a:solidFill>
                  <a:schemeClr val="tx1"/>
                </a:solidFill>
                <a:ea typeface="Calibri"/>
                <a:cs typeface="Calibri"/>
              </a:rPr>
              <a:t> - </a:t>
            </a:r>
            <a:r>
              <a:rPr lang="uk-UA" i="1" dirty="0" smtClean="0">
                <a:solidFill>
                  <a:srgbClr val="0070C0"/>
                </a:solidFill>
                <a:ea typeface="Calibri"/>
                <a:cs typeface="Calibri"/>
              </a:rPr>
              <a:t>шкірно </a:t>
            </a:r>
            <a:r>
              <a:rPr lang="uk-UA" i="1" dirty="0">
                <a:solidFill>
                  <a:srgbClr val="0070C0"/>
                </a:solidFill>
                <a:ea typeface="Calibri"/>
                <a:cs typeface="Calibri"/>
              </a:rPr>
              <a:t>– наривної </a:t>
            </a:r>
            <a:r>
              <a:rPr lang="uk-UA" i="1" dirty="0" smtClean="0">
                <a:solidFill>
                  <a:srgbClr val="0070C0"/>
                </a:solidFill>
                <a:ea typeface="Calibri"/>
                <a:cs typeface="Calibri"/>
              </a:rPr>
              <a:t>дії</a:t>
            </a:r>
            <a:endParaRPr lang="uk-UA" i="1" dirty="0">
              <a:solidFill>
                <a:srgbClr val="0070C0"/>
              </a:solidFill>
            </a:endParaRPr>
          </a:p>
          <a:p>
            <a:endParaRPr lang="uk-UA" dirty="0"/>
          </a:p>
          <a:p>
            <a:r>
              <a:rPr lang="uk-UA" b="1" dirty="0" smtClean="0">
                <a:solidFill>
                  <a:schemeClr val="tx1"/>
                </a:solidFill>
                <a:ea typeface="Calibri"/>
                <a:cs typeface="Calibri"/>
              </a:rPr>
              <a:t>ПТК</a:t>
            </a:r>
            <a:r>
              <a:rPr lang="uk-UA" dirty="0" smtClean="0">
                <a:solidFill>
                  <a:schemeClr val="tx1"/>
                </a:solidFill>
                <a:ea typeface="Calibri"/>
                <a:cs typeface="Calibri"/>
              </a:rPr>
              <a:t> - </a:t>
            </a:r>
            <a:r>
              <a:rPr lang="uk-UA" i="1" dirty="0" smtClean="0">
                <a:solidFill>
                  <a:srgbClr val="0070C0"/>
                </a:solidFill>
                <a:ea typeface="Calibri"/>
                <a:cs typeface="Calibri"/>
              </a:rPr>
              <a:t>агенти</a:t>
            </a:r>
            <a:r>
              <a:rPr lang="uk-UA" i="1" dirty="0">
                <a:solidFill>
                  <a:srgbClr val="0070C0"/>
                </a:solidFill>
                <a:ea typeface="Calibri"/>
                <a:cs typeface="Calibri"/>
              </a:rPr>
              <a:t>, що порушують киснево транспортну функцію крові </a:t>
            </a:r>
            <a:endParaRPr lang="uk-UA" i="1" dirty="0">
              <a:solidFill>
                <a:srgbClr val="0070C0"/>
              </a:solidFill>
            </a:endParaRPr>
          </a:p>
          <a:p>
            <a:endParaRPr lang="uk-UA" dirty="0" smtClean="0"/>
          </a:p>
          <a:p>
            <a:r>
              <a:rPr lang="uk-UA" b="1" dirty="0" smtClean="0"/>
              <a:t>ПД</a:t>
            </a:r>
            <a:r>
              <a:rPr lang="uk-UA" dirty="0" smtClean="0"/>
              <a:t> - </a:t>
            </a:r>
            <a:r>
              <a:rPr lang="uk-UA" i="1" dirty="0" smtClean="0">
                <a:solidFill>
                  <a:srgbClr val="0070C0"/>
                </a:solidFill>
              </a:rPr>
              <a:t>психотропної дії</a:t>
            </a:r>
            <a:endParaRPr lang="uk-UA" i="1" dirty="0">
              <a:solidFill>
                <a:srgbClr val="0070C0"/>
              </a:solidFill>
            </a:endParaRPr>
          </a:p>
          <a:p>
            <a:endParaRPr lang="uk-UA" dirty="0" smtClean="0"/>
          </a:p>
          <a:p>
            <a:r>
              <a:rPr lang="uk-UA" b="1" dirty="0" smtClean="0"/>
              <a:t>БЗЗ</a:t>
            </a:r>
            <a:r>
              <a:rPr lang="uk-UA" dirty="0" smtClean="0"/>
              <a:t> - </a:t>
            </a:r>
            <a:r>
              <a:rPr lang="uk-UA" i="1" dirty="0" smtClean="0">
                <a:solidFill>
                  <a:srgbClr val="0070C0"/>
                </a:solidFill>
              </a:rPr>
              <a:t>агенти</a:t>
            </a:r>
            <a:r>
              <a:rPr lang="uk-UA" i="1" dirty="0">
                <a:solidFill>
                  <a:srgbClr val="0070C0"/>
                </a:solidFill>
              </a:rPr>
              <a:t>, що використовуються для боротьби з </a:t>
            </a:r>
            <a:r>
              <a:rPr lang="uk-UA" i="1" dirty="0" smtClean="0">
                <a:solidFill>
                  <a:srgbClr val="0070C0"/>
                </a:solidFill>
              </a:rPr>
              <a:t>заворушеннями</a:t>
            </a:r>
            <a:endParaRPr lang="uk-UA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b="1" dirty="0" smtClean="0">
                <a:solidFill>
                  <a:srgbClr val="0070C0"/>
                </a:solidFill>
                <a:latin typeface="+mn-lt"/>
              </a:rPr>
              <a:t>С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- контроль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масивна зовнішньої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кровотечі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b="1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оцінка та забезпечення прохідності дихальних шляхів, забезпечте введення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антидоту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b="1" dirty="0" smtClean="0">
                <a:solidFill>
                  <a:srgbClr val="0070C0"/>
                </a:solidFill>
                <a:latin typeface="+mn-lt"/>
              </a:rPr>
              <a:t>В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функція дихання (нормальне, поверхневе, утруднене, відсутнє; зміни викликані дією хімічного агенту або травмою). Швидка деконтамінація (використовуйте велику кількість води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b="1" dirty="0" smtClean="0">
                <a:solidFill>
                  <a:srgbClr val="0070C0"/>
                </a:solidFill>
                <a:latin typeface="+mn-lt"/>
              </a:rPr>
              <a:t>С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циркуляція (ознаки шоку, при необхідності лікування шоку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D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порушення свідомості (викликано внаслідок дії хімічного агенту,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мінно-вибуховою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травмою, прямою травмою голови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E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попередження гіпотермії.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Особливості проведення </a:t>
            </a:r>
            <a:r>
              <a:rPr lang="uk-UA" sz="3200" dirty="0">
                <a:latin typeface="+mn-lt"/>
              </a:rPr>
              <a:t>САВС</a:t>
            </a:r>
            <a:r>
              <a:rPr lang="en-US" sz="3200" dirty="0" smtClean="0">
                <a:latin typeface="+mn-lt"/>
              </a:rPr>
              <a:t>DE.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7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1893" y="1828800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Механізм дії: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впливають на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серинову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гідроксильну групу в активному центрі ферменту ацетилхолінестерази, роблячи фермент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неактивни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м</a:t>
            </a:r>
          </a:p>
          <a:p>
            <a:pPr marL="342900" indent="-342900" algn="just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як наслідок відбувається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накопичення ацетилхоліну на мускаринових і нікотинових рецепторах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ефекторних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органів і викликає посилення і подовження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холінергічних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ефектів, а також блокаду деполяризації в м’язах 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  <a:r>
              <a:rPr lang="uk-UA" sz="3200" dirty="0" smtClean="0">
                <a:latin typeface="+mn-lt"/>
              </a:rPr>
              <a:t> 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4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0398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Рівні ЗІЗ </a:t>
            </a:r>
            <a:endParaRPr lang="uk-UA" sz="3600" dirty="0">
              <a:latin typeface="+mj-lt"/>
            </a:endParaRPr>
          </a:p>
        </p:txBody>
      </p:sp>
      <p:pic>
        <p:nvPicPr>
          <p:cNvPr id="1026" name="Picture 2" descr="Безымянный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84" y="1828215"/>
            <a:ext cx="2943225" cy="401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53788" y="794084"/>
            <a:ext cx="5799222" cy="429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Захист: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дихальні шляхи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шкіра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очі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слизові оболонки</a:t>
            </a: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Склад: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повністю герметичний комбінезон стійкий </a:t>
            </a:r>
            <a:r>
              <a:rPr lang="uk-UA" sz="1800" dirty="0">
                <a:solidFill>
                  <a:schemeClr val="tx1"/>
                </a:solidFill>
              </a:rPr>
              <a:t>до дії хімічних </a:t>
            </a:r>
            <a:r>
              <a:rPr lang="uk-UA" sz="1800" dirty="0" smtClean="0">
                <a:solidFill>
                  <a:schemeClr val="tx1"/>
                </a:solidFill>
              </a:rPr>
              <a:t>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хімічно стійкий одяг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черевики, стійкі </a:t>
            </a:r>
            <a:r>
              <a:rPr lang="uk-UA" sz="1800" dirty="0">
                <a:solidFill>
                  <a:schemeClr val="tx1"/>
                </a:solidFill>
              </a:rPr>
              <a:t>до хімічних </a:t>
            </a:r>
            <a:r>
              <a:rPr lang="uk-UA" sz="1800" dirty="0" smtClean="0">
                <a:solidFill>
                  <a:schemeClr val="tx1"/>
                </a:solidFill>
              </a:rPr>
              <a:t>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рукавички </a:t>
            </a:r>
            <a:r>
              <a:rPr lang="uk-UA" sz="1800" dirty="0">
                <a:solidFill>
                  <a:schemeClr val="tx1"/>
                </a:solidFill>
              </a:rPr>
              <a:t>(2 пари</a:t>
            </a:r>
            <a:r>
              <a:rPr lang="uk-UA" sz="1800" dirty="0" smtClean="0">
                <a:solidFill>
                  <a:schemeClr val="tx1"/>
                </a:solidFill>
              </a:rPr>
              <a:t>), стійкі до дії хімічних 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щільний капюшон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дихальна </a:t>
            </a:r>
            <a:r>
              <a:rPr lang="uk-UA" sz="1800" dirty="0">
                <a:solidFill>
                  <a:schemeClr val="tx1"/>
                </a:solidFill>
              </a:rPr>
              <a:t>апаратура з кисневим балоном (</a:t>
            </a:r>
            <a:r>
              <a:rPr lang="en-US" sz="1800" dirty="0">
                <a:solidFill>
                  <a:schemeClr val="tx1"/>
                </a:solidFill>
              </a:rPr>
              <a:t>SCBA</a:t>
            </a:r>
            <a:r>
              <a:rPr lang="uk-UA" sz="1800" dirty="0">
                <a:solidFill>
                  <a:schemeClr val="tx1"/>
                </a:solidFill>
              </a:rPr>
              <a:t>).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1" y="6270974"/>
            <a:ext cx="5689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Коли: не відома хімічна речовина, епіцентр дії</a:t>
            </a:r>
            <a:endParaRPr lang="uk-U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700463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Клінічні прояви.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Мускариновий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синдром (</a:t>
            </a:r>
            <a:r>
              <a:rPr lang="en-US" sz="2400" dirty="0" smtClean="0">
                <a:solidFill>
                  <a:schemeClr val="tx1"/>
                </a:solidFill>
              </a:rPr>
              <a:t>DUMBELS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):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потовиділення (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діафорез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сечовипускання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звуження зіниць (міоз)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бронхорея/брадикардія/бронхоспазм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блювота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сльозотеча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слиновиділення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  <a:r>
              <a:rPr lang="uk-UA" sz="3200" dirty="0" smtClean="0">
                <a:latin typeface="+mn-lt"/>
              </a:rPr>
              <a:t> 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5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780673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Клінічні прояви.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Нікотинового токсикозу: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мідріаз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тахікардія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слабкість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гіпертонія</a:t>
            </a:r>
          </a:p>
          <a:p>
            <a:pPr marL="342900" indent="-342900" algn="just">
              <a:buFontTx/>
              <a:buChar char="-"/>
            </a:pPr>
            <a:r>
              <a:rPr lang="uk-UA" dirty="0" err="1" smtClean="0">
                <a:solidFill>
                  <a:schemeClr val="tx1"/>
                </a:solidFill>
                <a:latin typeface="+mn-lt"/>
              </a:rPr>
              <a:t>фасцікуляції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(посмикування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судоми</a:t>
            </a: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сонливість</a:t>
            </a:r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26161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1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 – дорослі.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Атропін.</a:t>
            </a: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Навантажувальна доза:  2 мг в/м або в/в або в/к кожні 5-10 хвилин. - при тяжких симптомах можна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ввести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до 6 мг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у початковій дозі</a:t>
            </a: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Підтримуюча доза: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1,5 до 6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мг/год.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Максимальна загальна доза 30 мг для дорослої людини ва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гою 70 кг.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25" y="671011"/>
            <a:ext cx="151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1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 - діти.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Атропін.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1. Навантажувальна доза: 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0,05-0,1 мг/кг в/м або 0,02 мг/кг в/в або в/к (не більше 2 мг на дозу) кожні 5-10 хвилин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2. Підтримуюча доза: 0,05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мг/кг/год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 Максимальна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сумарна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доза 1,2 мг/кг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93" y="778042"/>
            <a:ext cx="1171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Тривалість лікування атропіном: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везикулярне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дихання при аускультації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легень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поліпшення оксигенації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відсутність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надмірних виділень з ротової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порожнини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частота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серцевих скорочень &gt; 80 ударів на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хвилину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суха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шкіра (пахвові западини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тривалість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застосування, як правило, не повинна перевищувати кількох годин, хоча ретельний моніторинг постраждалого необхідний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для виявлення будь-якого повернення мускаринових ознак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12650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Атропін.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Впливає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на мускаринові рецептори – для боротьби з гіперсекрецією та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бронхоспазмом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Призначати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у всіх випадках середнього та важкого ступеня отруєння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Усуньте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гіпоксію, якщо можливо, до введення атропіну, щоб запобігти аритмії, що загрожує життю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При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застосуванні атропіну необхідний ретельний контроль, щоб забезпечити введення адекватної дози та запобігти передозування.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5420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Атропін.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>
                <a:solidFill>
                  <a:schemeClr val="tx1"/>
                </a:solidFill>
                <a:latin typeface="+mn-lt"/>
              </a:rPr>
              <a:t>5. Під час терапії атропіном, якщо це можливо, необхідний постійний моніторинг ЕКГ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. Основні побічні ефекти: згущення виділень, порушення акомодації, тахікардія, запор, затримка сечі, збудливість, сплутаність свідомості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. Не використовуйте розмір зіниці як орієнтир для адекватного введення атропіну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. Поява симптомів від контакту шкіри з хімічними речовинами в рідкому вигляді може бути відстроченим. Спостерігайте постійно за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безсимптомними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постраждалими.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31454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Атропін.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>
                <a:solidFill>
                  <a:schemeClr val="tx1"/>
                </a:solidFill>
                <a:latin typeface="+mn-lt"/>
              </a:rPr>
              <a:t>9. Доступний антидот в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автоін’єкторній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формі (наприклад: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Ineurope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® –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комбінація з 3 антидотів: атропіну 2 мг,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авізафону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20 мг і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пралідоксину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350 мг).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. Стандартні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автоін’єктори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призначені для дорослих: голки занадто довгі для м'язової маси маленьких дітей, а доза антидотів занадто висока. У разі тяжкого отруєння дитини, яка потребує термінового лікування, можна розглянути використання стандартного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автоін’єктора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однак слід враховувати описані обмеження.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40666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Атропін.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>
                <a:solidFill>
                  <a:schemeClr val="tx1"/>
                </a:solidFill>
                <a:latin typeface="+mn-lt"/>
              </a:rPr>
              <a:t>11.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Використання антидоту в певних групах населення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Вагітність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: через загрозливу життю ситуацію застосування атропіну під час вагітності можливе незалежно від терміну.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Протипоказання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(у виняткових екстрених ситуаціях слід враховувати співвідношення ризику та користі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Ризик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гострої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закритокутової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глаукоми, ризик затримки сечі, викликаної уретро-простатичними розладами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13082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1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 – дорослі.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Оксими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Пралідоксим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Легка форма: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200-400 мг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повільно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в/в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в/м</a:t>
            </a: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Середньої тяжкості: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початкова доза 1 г повільно в/в або в/м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до 2 г)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підтримуюча доза інфузією 5-8 мг/кг/год або повторити ін’єкцію 200- 400 мг з частотою, що визначається клінічним проявами, наприклад: приблизно кожні 4 години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25" y="671011"/>
            <a:ext cx="151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0398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Рівні ЗІЗ </a:t>
            </a:r>
            <a:endParaRPr lang="uk-UA" sz="3600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53788" y="794084"/>
            <a:ext cx="5799222" cy="429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Захист: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дихальні шляхи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шкіра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очі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слизові оболонки</a:t>
            </a: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Склад: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хімічно стійкий комбінезон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черевики, стійкі </a:t>
            </a:r>
            <a:r>
              <a:rPr lang="uk-UA" sz="1800" dirty="0">
                <a:solidFill>
                  <a:schemeClr val="tx1"/>
                </a:solidFill>
              </a:rPr>
              <a:t>до хімічних </a:t>
            </a:r>
            <a:r>
              <a:rPr lang="uk-UA" sz="1800" dirty="0" smtClean="0">
                <a:solidFill>
                  <a:schemeClr val="tx1"/>
                </a:solidFill>
              </a:rPr>
              <a:t>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рукавички </a:t>
            </a:r>
            <a:r>
              <a:rPr lang="uk-UA" sz="1800" dirty="0">
                <a:solidFill>
                  <a:schemeClr val="tx1"/>
                </a:solidFill>
              </a:rPr>
              <a:t>(2 пари</a:t>
            </a:r>
            <a:r>
              <a:rPr lang="uk-UA" sz="1800" dirty="0" smtClean="0">
                <a:solidFill>
                  <a:schemeClr val="tx1"/>
                </a:solidFill>
              </a:rPr>
              <a:t>), стійкі до дії хімічних 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щільний капюшон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дихальна </a:t>
            </a:r>
            <a:r>
              <a:rPr lang="uk-UA" sz="1800" dirty="0">
                <a:solidFill>
                  <a:schemeClr val="tx1"/>
                </a:solidFill>
              </a:rPr>
              <a:t>апаратура з кисневим балоном (</a:t>
            </a:r>
            <a:r>
              <a:rPr lang="en-US" sz="1800" dirty="0">
                <a:solidFill>
                  <a:schemeClr val="tx1"/>
                </a:solidFill>
              </a:rPr>
              <a:t>SCBA</a:t>
            </a:r>
            <a:r>
              <a:rPr lang="uk-UA" sz="1800" dirty="0">
                <a:solidFill>
                  <a:schemeClr val="tx1"/>
                </a:solidFill>
              </a:rPr>
              <a:t>).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Безымянны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3" y="1556625"/>
            <a:ext cx="3553995" cy="44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9537" y="6270974"/>
            <a:ext cx="845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Коли: відома хімічна речовина, значна його концентрація, епіцентр дії</a:t>
            </a:r>
            <a:endParaRPr lang="uk-U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1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 – дорослі.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Оксими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Пралідоксим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3. Тяжка форма: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початкова доза 2 г повільно в/в або в/м</a:t>
            </a:r>
          </a:p>
          <a:p>
            <a:pPr marL="0" indent="0" algn="just"/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підтримуюча доза інфузією 5-8 мг/кг/год або повторити ін’єкцію 200- 400 мг з частотою, що визначається клінічним проявами, наприклад: приблизно кожні 4 години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25" y="671011"/>
            <a:ext cx="151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1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 – діти.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Оксими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Пралідоксим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Легка форма: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20-40 мг/кг 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повільно в/в або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в/м</a:t>
            </a: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Середньої тяжкості та тяжка форми: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початкова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доза 20-40 мг/кг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в/в протягом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15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хв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підтримуюча доза 10 мг/кг/год. Корегування введення препарату відповідно до клінічного стану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93" y="778042"/>
            <a:ext cx="1171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Пралідоксим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Використовується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для регенерації ацетилхолінестерази на всіх рівнях (ЦНС, мускаринові та нікотинові рецептори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Більш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ефективний при ранньому введенні та в комбінації з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атропіном.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Інші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оксими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такі як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HI-6,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можна використовувати, але вони не є широко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доступними.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Доступний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антидот в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автоін’єкторній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формі (наприклад: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Ineurope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® –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комбінація з 3 антидотів: атропіну 2 мг,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авізафону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20 мг і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пралідоксину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350 мг).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31866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Пралідоксим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Особливості та підтримуюча терапія: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5.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Використання пралідоксиму допустимо у вагітних, незалежно від терміну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6.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Ефективність використання препарату: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- покращення стану дихання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- потреба у менших дозах атропіну у постраждалого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</p:spTree>
    <p:extLst>
      <p:ext uri="{BB962C8B-B14F-4D97-AF65-F5344CB8AC3E}">
        <p14:creationId xmlns:p14="http://schemas.microsoft.com/office/powerpoint/2010/main" val="5176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475874"/>
            <a:ext cx="10447422" cy="4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err="1" smtClean="0">
                <a:solidFill>
                  <a:schemeClr val="tx1"/>
                </a:solidFill>
                <a:latin typeface="+mn-lt"/>
              </a:rPr>
              <a:t>Антидотна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терапія. Бензодіазепіни (діазепам). </a:t>
            </a:r>
          </a:p>
          <a:p>
            <a:pPr marL="0" indent="0" algn="just"/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Дорослі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- діазепам 5-10 мг в/в або в/м або в/к (вищі дози до 40 мг, або можуть знадобитися повторні дози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Діти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- діазепам від 0,05 до 0,3 мг/кг в/в або в/м або в/к можливі повторні дози при необхідності (максимум 10 мг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У всіх випадках, якщо судоми тривають більше 5 хвилин, то лікують як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будьякий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епілептичний статус, одночасно з введенням інших антидотів (наприклад атропін)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нервово-паралітичної дії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78" y="518611"/>
            <a:ext cx="1514475" cy="1609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72" y="778042"/>
            <a:ext cx="1171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Механізм дії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точний механізм дії не відомий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однак центральним у багатьох із цих механізмів є здатність сірчаного та азотного іприту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алкілувати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дуже широкий спектр біологічно важливих молекул. Сірчаний і азотний іприти є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біфункціональними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алкілуючими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агентами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 шкірно-наривної дії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0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6721643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Клінічні прояви.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Сльозотеча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, подразнення очей, кон’юнктивіт, пошкодження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рогівки.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Почервоніння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та пухирі на шкірі, що супроводжуються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болем.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Порушення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дихання.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шкірно-наривної дії</a:t>
            </a:r>
          </a:p>
        </p:txBody>
      </p:sp>
      <p:pic>
        <p:nvPicPr>
          <p:cNvPr id="10244" name="Picture 4" descr="Chapter 8 VESIC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80" y="1309230"/>
            <a:ext cx="2956594" cy="19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10 Horrifying Facts About Chemical Warfare In World War I - Listve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81" y="3441032"/>
            <a:ext cx="2956594" cy="19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515601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Особливості деконтамінації.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Іприт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погано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розчиняється у воді, тому деконтамінацію слід починати з сухого знезараження і продовжувати з використанням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води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Невиконання цих кроків може призвести до поширення агента на незабрудненій шкірі, а не до його видалення.</a:t>
            </a: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шкірно-наривної дії</a:t>
            </a:r>
          </a:p>
        </p:txBody>
      </p:sp>
    </p:spTree>
    <p:extLst>
      <p:ext uri="{BB962C8B-B14F-4D97-AF65-F5344CB8AC3E}">
        <p14:creationId xmlns:p14="http://schemas.microsoft.com/office/powerpoint/2010/main" val="8437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515601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Специфічних антидотів не має. 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Лікування симптоматичне.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Подразнення та біль в очах: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промивання протягом 30 хв. – дистильована вода або стерильний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фіз.розчин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(попередньо знеболити)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стерильний вазелін для попередження злипання повік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попередження інфікування – тетрациклінова мазь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не накладати пов’язки   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шкірно-наривної дії</a:t>
            </a:r>
          </a:p>
        </p:txBody>
      </p:sp>
      <p:pic>
        <p:nvPicPr>
          <p:cNvPr id="7" name="Picture 4" descr="Chapter 8 VESIC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4" y="1530970"/>
            <a:ext cx="2956594" cy="19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515601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Ураження шкіри: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свербіж: місцеві охолоджуючі препарати,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наприклад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каламін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лосьйон,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тощо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дотримуйтесь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протоколу лікування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опіків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розгляньте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застосування наркотичних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знеболюючих 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шкірно-наривної дії</a:t>
            </a:r>
          </a:p>
        </p:txBody>
      </p:sp>
      <p:pic>
        <p:nvPicPr>
          <p:cNvPr id="8" name="Picture 6" descr="10 Horrifying Facts About Chemical Warfare In World War I - List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32" y="3914274"/>
            <a:ext cx="2956594" cy="19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0398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Рівні ЗІЗ </a:t>
            </a:r>
            <a:endParaRPr lang="uk-UA" sz="3600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53788" y="794084"/>
            <a:ext cx="5799222" cy="429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Захист: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дихальні шляхи шкіра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очі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слизові оболонки</a:t>
            </a: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Склад: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800" i="1" dirty="0">
                <a:solidFill>
                  <a:srgbClr val="0070C0"/>
                </a:solidFill>
              </a:rPr>
              <a:t>(респіратор з фільтруючими контейнерами, який закриває все обличчя)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хімічно стійкий комбінезон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черевики, стійкі </a:t>
            </a:r>
            <a:r>
              <a:rPr lang="uk-UA" sz="1800" dirty="0">
                <a:solidFill>
                  <a:schemeClr val="tx1"/>
                </a:solidFill>
              </a:rPr>
              <a:t>до хімічних </a:t>
            </a:r>
            <a:r>
              <a:rPr lang="uk-UA" sz="1800" dirty="0" smtClean="0">
                <a:solidFill>
                  <a:schemeClr val="tx1"/>
                </a:solidFill>
              </a:rPr>
              <a:t>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рукавички </a:t>
            </a:r>
            <a:r>
              <a:rPr lang="uk-UA" sz="1800" dirty="0">
                <a:solidFill>
                  <a:schemeClr val="tx1"/>
                </a:solidFill>
              </a:rPr>
              <a:t>(2 пари</a:t>
            </a:r>
            <a:r>
              <a:rPr lang="uk-UA" sz="1800" dirty="0" smtClean="0">
                <a:solidFill>
                  <a:schemeClr val="tx1"/>
                </a:solidFill>
              </a:rPr>
              <a:t>), стійкі до дії хімічних речовин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</a:rPr>
              <a:t>щільний капюшон</a:t>
            </a: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Безымянный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6" y="1475875"/>
            <a:ext cx="2848144" cy="446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945" y="6024460"/>
            <a:ext cx="10540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Коли: </a:t>
            </a:r>
            <a:r>
              <a:rPr lang="uk-UA" sz="2000" dirty="0">
                <a:solidFill>
                  <a:srgbClr val="0070C0"/>
                </a:solidFill>
              </a:rPr>
              <a:t>відома хімічна речовина розповсюджується повітряним шляхом, концентрація її 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smtClean="0">
                <a:solidFill>
                  <a:srgbClr val="0070C0"/>
                </a:solidFill>
              </a:rPr>
              <a:t>незначна</a:t>
            </a:r>
            <a:r>
              <a:rPr lang="uk-UA" sz="2000" dirty="0">
                <a:solidFill>
                  <a:srgbClr val="0070C0"/>
                </a:solidFill>
              </a:rPr>
              <a:t>, шкідлива дія на шкірні покриви, очі малоймовірна. </a:t>
            </a:r>
          </a:p>
        </p:txBody>
      </p:sp>
    </p:spTree>
    <p:extLst>
      <p:ext uri="{BB962C8B-B14F-4D97-AF65-F5344CB8AC3E}">
        <p14:creationId xmlns:p14="http://schemas.microsoft.com/office/powerpoint/2010/main" val="3374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884947"/>
            <a:ext cx="10515601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Ураження легень: </a:t>
            </a:r>
          </a:p>
          <a:p>
            <a:pPr marL="0" indent="0" algn="just"/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конікотомія може мати перевагу в порівнянні з інтубацією трахеї при значних ураженнях верхніх дихальних шляхів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не викликайте блювоту при проковтуванні агенту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  <a:latin typeface="+mn-lt"/>
              </a:rPr>
              <a:t>розгляньте додатковий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кисень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потреби симптоматична терапія: ларингіт – небулайзер 1 мг адреналіну + 4 мл фізіологічного розчину; бронхоспазм – протокол лікування бронхіальної астми (сальбутамол 5 мг дорослим і 2 мг дітям віком до 2 років +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іпратропіум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0,5 мг дорослим і 0,25 мг дітям віком від 5 років), гідрокортизон в/в (100 мг дорослим, 5 мг/кг дітям); гостре ураження легень (розгляньте можливість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неінвазивної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вентиляції, якщо вона доступна, альтернативою може бути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CPAP,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знадобитися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інвазивна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вентиляція).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latin typeface="+mn-lt"/>
              </a:rPr>
              <a:t>Агенти шкірно-наривної дії</a:t>
            </a:r>
          </a:p>
        </p:txBody>
      </p:sp>
    </p:spTree>
    <p:extLst>
      <p:ext uri="{BB962C8B-B14F-4D97-AF65-F5344CB8AC3E}">
        <p14:creationId xmlns:p14="http://schemas.microsoft.com/office/powerpoint/2010/main" val="42925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45430" y="1740568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Клінічні прояви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почервоніння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очей 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сльозотеча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подразнення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верхніх дихальних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шляхів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кашель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відчуття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задухи або задухи, стиснення в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грудях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задишка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хрипи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хрипкий голос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нудота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блювота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відстрочені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ознаки: набряк легенів внаслідок ураження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легень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 задушливої дії</a:t>
            </a:r>
            <a:endParaRPr lang="uk-UA" sz="3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90" y="1155032"/>
            <a:ext cx="3050140" cy="22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45430" y="1740568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1. Специфічних антидотів не має. 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>
                <a:solidFill>
                  <a:schemeClr val="tx1"/>
                </a:solidFill>
                <a:latin typeface="+mn-lt"/>
              </a:rPr>
              <a:t>2. Лікування симптоматичне.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Розгляньте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додатковий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кисень.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За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потреби симптоматична терапія: 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ларингіт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– небулайзер 1 мг адреналіну + 4 мл фізіологічного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розчину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бронхоспазм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– протокол лікування бронхіальної астми (сальбутамол 5 мг дорослим і 2 мг дітям віком до 2 років +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іпратропіум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0,5 мг дорослим і 0,25 мг дітям віком від 5 років), гідрокортизон в/в (100 мг дорослим, 5 мг/кг дітям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гостре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ураження легень (розгляньте можливість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неінвазивної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вентиляції, якщо вона доступна, альтернативою може бути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CPAP,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знадобитися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інвазивна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вентиляція).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 задушливої дії</a:t>
            </a:r>
            <a:endParaRPr lang="uk-UA" sz="3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90" y="1155032"/>
            <a:ext cx="3050140" cy="22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Механізм </a:t>
            </a:r>
            <a:r>
              <a:rPr lang="uk-UA" sz="2400" dirty="0">
                <a:solidFill>
                  <a:schemeClr val="tx1"/>
                </a:solidFill>
                <a:latin typeface="+mn-lt"/>
              </a:rPr>
              <a:t>дії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добре всмоктується при диханні, при високих концентраціях навіть через шкіру. Швидко розповсюджується через систему кровообігу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високо споріднений з металами (залізо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Fe3+ &gt; Fe2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+)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, кобальт) та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оборотно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зв’язується з гемоглобіном, особливо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метгемоглобіном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зв’язується в основному з центральним іоном Fe3+ і інгібує транспорт електронів через цей комплекс, тим самим викликаючи зниження окисного фосфорилювання та споживання кисню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  <a:latin typeface="+mn-lt"/>
              </a:rPr>
              <a:t>клітинна гіпоксія спричиняє прискорене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гліколітичне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перетворення глюкози в лактат і збільшення вироблення протонів, викликане дисбалансом між швидкістю гідролізу і синтезу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аденозинтрифосфату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(АТФ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 - розвивається значний метаболічний ацидоз.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що порушують транспортування кисню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1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Клінічні прояви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головний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біль, сплутаність свідомості, кома,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судоми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респіраторний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дистрес із першим тахіпное (через важкий метаболічний ацидоз від підвищеного лактату), потім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брадипноє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гіпотонія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серцево-судинний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колапс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у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постраждалих може спостерігатися нормальний або низький АТ, що не відповідає їх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збудженню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можливі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зміни кольору шкіри: вишнево-червоний (ціанід або хлорид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ціаногену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можливий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ціаноз (синьо-сірий колір губ і шкіри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нудота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що порушують транспортування кисню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Лікування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Антидот – </a:t>
            </a:r>
            <a:r>
              <a:rPr lang="uk-UA" sz="1800" dirty="0" err="1" smtClean="0">
                <a:solidFill>
                  <a:schemeClr val="tx1"/>
                </a:solidFill>
                <a:latin typeface="+mn-lt"/>
              </a:rPr>
              <a:t>гідроксикобаламін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 в/в інфузія 5 г протягом 15 хв, залежно від важкості отруєння та реакції на лікування можна ввести другу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дозу препарату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Симптоматичне лікування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при необхідності використовуйте кисень високим потоком, у випадку апное може знадобитись штучна вентиляції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легень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лікування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судом: дорослі – діазепам 5-10 мг в/в або в/в; діти – діазепам 0,05- 0,3 мг/кг в/в або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в/в</a:t>
            </a:r>
          </a:p>
          <a:p>
            <a:pPr marL="285750" indent="-285750" algn="just">
              <a:buFontTx/>
              <a:buChar char="-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гіпотензія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: розгляньте використання інотропних препаратів.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що порушують транспортування кисню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1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Загальною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дією цієї групи агентів є вплив на поведінку постраждалих внаслідок їх психотропної дії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Специфічний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антидот є тільки для опіоїдів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Клінічні прояви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сухість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у роті та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шкірі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гіпертермія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червона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шкіра (почервоніння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затуманення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зору, мідріаз (розширені зіниці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зміна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свідомості, атаксія (порушення координації), марення,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галюцинації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тахікардія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психотропної дії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8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Клінічні прояви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запам’ятовування можна використовувати наступні порівняння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uk-UA" sz="1800" dirty="0">
                <a:solidFill>
                  <a:srgbClr val="0070C0"/>
                </a:solidFill>
                <a:latin typeface="+mn-lt"/>
              </a:rPr>
              <a:t>дурнуватий, як москаль» (змінений психічний стан</a:t>
            </a:r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1800" dirty="0">
                <a:solidFill>
                  <a:srgbClr val="0070C0"/>
                </a:solidFill>
                <a:latin typeface="+mn-lt"/>
              </a:rPr>
              <a:t>«сліпий, як кріт» (мідріаз</a:t>
            </a:r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uk-UA" sz="1800" dirty="0">
                <a:solidFill>
                  <a:srgbClr val="0070C0"/>
                </a:solidFill>
                <a:latin typeface="+mn-lt"/>
              </a:rPr>
              <a:t>червоний, як буряк» (почервоніла шкіра</a:t>
            </a:r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uk-UA" sz="1800" dirty="0">
                <a:solidFill>
                  <a:srgbClr val="0070C0"/>
                </a:solidFill>
                <a:latin typeface="+mn-lt"/>
              </a:rPr>
              <a:t>гарячий, як сонце» (</a:t>
            </a:r>
            <a:r>
              <a:rPr lang="uk-UA" sz="1800" dirty="0" err="1">
                <a:solidFill>
                  <a:srgbClr val="0070C0"/>
                </a:solidFill>
                <a:latin typeface="+mn-lt"/>
              </a:rPr>
              <a:t>ангідроз</a:t>
            </a:r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0" indent="0" algn="just"/>
            <a:endParaRPr lang="uk-UA" sz="18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1800" dirty="0">
                <a:solidFill>
                  <a:srgbClr val="0070C0"/>
                </a:solidFill>
                <a:latin typeface="+mn-lt"/>
              </a:rPr>
              <a:t>«сухий, як кістка» (зневоднення).</a:t>
            </a:r>
            <a:endParaRPr lang="uk-UA" sz="18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психотропної дії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6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44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>
                <a:solidFill>
                  <a:schemeClr val="tx1"/>
                </a:solidFill>
                <a:latin typeface="+mn-lt"/>
              </a:rPr>
              <a:t>4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 Опіоїди:</a:t>
            </a:r>
          </a:p>
          <a:p>
            <a:pPr marL="0" indent="0" algn="just"/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4.1. Клінічні прояви: 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сонливість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, запаморочення, атаксія,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кома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міоз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(точкові зіниці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пригнічення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дихання та апное при тяжкій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інтоксикації</a:t>
            </a:r>
          </a:p>
          <a:p>
            <a:pPr marL="285750" indent="-285750" algn="just">
              <a:buFontTx/>
              <a:buChar char="-"/>
            </a:pPr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4.2.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Лікування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проведіть первинний огляд та лікуйте критичні стани відповідно до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ABCDE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паралельно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розпочати </a:t>
            </a:r>
            <a:r>
              <a:rPr lang="uk-UA" sz="1800" dirty="0" err="1">
                <a:solidFill>
                  <a:schemeClr val="tx1"/>
                </a:solidFill>
                <a:latin typeface="+mn-lt"/>
              </a:rPr>
              <a:t>антидотну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терапію, якщо є пригнічення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дихання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якщо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пригнічення дихання: кисень високим потоком, розгляньте вентиляцію мішком Амбу у разі апноє під час введення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антидоту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антидотом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налоксон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психотропної дії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7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7725" y="1540042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>
                <a:solidFill>
                  <a:schemeClr val="tx1"/>
                </a:solidFill>
                <a:latin typeface="+mn-lt"/>
              </a:rPr>
              <a:t>4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 Опіоїди:</a:t>
            </a:r>
          </a:p>
          <a:p>
            <a:pPr marL="0" indent="0" algn="just"/>
            <a:endParaRPr lang="uk-UA" sz="1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4.2.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Лікування: 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Налоксон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дорослі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– в/в введення 0,4–2 мг, повторне введення за необхідності через 2–3 хв до відновлення адекватної спонтанної вентиляції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необхідності постійна інфузія від 1 до 5 мкг/кг/год або від 5 до 10 мкг/кг шляхом в/м введення кожні 90 хвилин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період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напіввиведення налоксону коротше дії багатьох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опіоїдів</a:t>
            </a:r>
          </a:p>
          <a:p>
            <a:pPr marL="285750" indent="-28575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діти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- від 5 до 10 мкг/кг шляхом в/в введення, при необхідності повторюється через 2-3 хв, поки не відновиться адекватна спонтанна вентиляція, з наступною безперервною інфузією від 1 до 5 мкг/кг/год або від 5 до 10 мкг/кг шляхом в/м введення кожні 90 хвилин.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725" y="628419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Агенти, психотропної дії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0073" y="620398"/>
            <a:ext cx="10410636" cy="847455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+mj-lt"/>
              </a:rPr>
              <a:t>Рівні ЗІЗ </a:t>
            </a:r>
            <a:endParaRPr lang="uk-UA" sz="3600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93367" y="794084"/>
            <a:ext cx="5799222" cy="203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1. Захист: </a:t>
            </a:r>
          </a:p>
          <a:p>
            <a:pPr marL="342900" indent="-34290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н</a:t>
            </a:r>
            <a:r>
              <a:rPr lang="uk-UA" sz="1800" dirty="0" smtClean="0">
                <a:solidFill>
                  <a:schemeClr val="tx1"/>
                </a:solidFill>
              </a:rPr>
              <a:t>е має захисту </a:t>
            </a:r>
          </a:p>
          <a:p>
            <a:pPr marL="342900" indent="-342900" algn="just">
              <a:buFontTx/>
              <a:buChar char="-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2. Склад: </a:t>
            </a: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800" i="1" dirty="0" smtClean="0">
                <a:solidFill>
                  <a:schemeClr val="tx1"/>
                </a:solidFill>
              </a:rPr>
              <a:t>стандартна уніформа </a:t>
            </a:r>
            <a:endParaRPr lang="uk-UA" sz="1800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45" y="6024460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Коли: не має дії хімічного агенту</a:t>
            </a: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Безымянный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4" y="1475874"/>
            <a:ext cx="1971926" cy="42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3304" y="3320716"/>
            <a:ext cx="1074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?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30048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90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45092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4800" dirty="0" smtClean="0">
                <a:solidFill>
                  <a:srgbClr val="0070C0"/>
                </a:solidFill>
                <a:latin typeface="+mn-lt"/>
              </a:rPr>
              <a:t>Характеристика та надання ЕМД при дії окремих хімічних чинників</a:t>
            </a:r>
          </a:p>
        </p:txBody>
      </p:sp>
    </p:spTree>
    <p:extLst>
      <p:ext uri="{BB962C8B-B14F-4D97-AF65-F5344CB8AC3E}">
        <p14:creationId xmlns:p14="http://schemas.microsoft.com/office/powerpoint/2010/main" val="2006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91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450922"/>
            <a:ext cx="10447422" cy="39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/>
            <a:r>
              <a:rPr lang="uk-UA" sz="6000" dirty="0">
                <a:solidFill>
                  <a:srgbClr val="0070C0"/>
                </a:solidFill>
                <a:latin typeface="+mn-lt"/>
              </a:rPr>
              <a:t>Х</a:t>
            </a:r>
            <a:r>
              <a:rPr lang="uk-UA" sz="6000" dirty="0" smtClean="0">
                <a:solidFill>
                  <a:srgbClr val="0070C0"/>
                </a:solidFill>
                <a:latin typeface="+mn-lt"/>
              </a:rPr>
              <a:t>лор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" b="43352"/>
          <a:stretch/>
        </p:blipFill>
        <p:spPr>
          <a:xfrm>
            <a:off x="7487485" y="2525377"/>
            <a:ext cx="1857041" cy="1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92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1. Зеленувато-жовтий газ при кімнатній температурі; прозора рідина бурштинового кольору під підвищеним тиском або при температурі нижче -34°C.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2. Токсичний газ з корозійними властивостями.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3. Найнижчий рівень, при якому люди можуть відчути запах хлору та помітити його подразнюючі властивості.</a:t>
            </a:r>
          </a:p>
          <a:p>
            <a:pPr marL="342900" indent="-342900" algn="just">
              <a:buAutoNum type="arabicPeriod"/>
            </a:pP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800" dirty="0" smtClean="0">
                <a:solidFill>
                  <a:schemeClr val="tx1"/>
                </a:solidFill>
                <a:latin typeface="+mn-lt"/>
              </a:rPr>
              <a:t>4. Хлор зазвичай зберігається в сталевих балонах у вигляді стисненого зрідженого газу.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0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93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Можливі методи застосування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Повітря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в приміщенні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викидатися в повітря в приміщенні у вигляді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газу.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Вода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може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використовувати для забруднення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води.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Продукти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харчування та сільськогосподарська продукція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є малоймовірним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шляхом.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Зовнішнє </a:t>
            </a:r>
            <a:r>
              <a:rPr lang="uk-UA" b="1" dirty="0">
                <a:solidFill>
                  <a:srgbClr val="0070C0"/>
                </a:solidFill>
                <a:latin typeface="+mn-lt"/>
              </a:rPr>
              <a:t>повітря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може бути виділений у зовнішнє повітря у вигляді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газу.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7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94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29915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Шляхи впливу</a:t>
            </a:r>
          </a:p>
          <a:p>
            <a:pPr marL="0" indent="0" algn="just"/>
            <a:endParaRPr lang="uk-UA" sz="24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Вдихання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основний шлях впливу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Безпосередній контакт з газом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обмороження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Стиснута рідина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обмороження  та /або хімічні опіки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 algn="just"/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uk-UA" b="1" dirty="0" smtClean="0">
                <a:solidFill>
                  <a:srgbClr val="0070C0"/>
                </a:solidFill>
                <a:latin typeface="+mn-lt"/>
              </a:rPr>
              <a:t>Всмоктування через не пошкоджену шкіру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малоймовірно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4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95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1. Хімічна безпека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у воді є сильною кислотою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корозійною та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окислюючою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дією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У воді він утворює соляну кислоту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HCl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і </a:t>
            </a:r>
            <a:r>
              <a:rPr lang="uk-UA" dirty="0" err="1">
                <a:solidFill>
                  <a:schemeClr val="tx1"/>
                </a:solidFill>
                <a:latin typeface="+mn-lt"/>
              </a:rPr>
              <a:t>хлорноватисту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 кислоту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ClHO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).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Хлор пошкоджує пластик, гуму, покриття та багато металів у присутності води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2. Небезпека вибуху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: самостійно хлор не горить, при нагріванні контейнери можуть вибухнути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98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96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>
                <a:solidFill>
                  <a:schemeClr val="tx1"/>
                </a:solidFill>
                <a:latin typeface="+mn-lt"/>
              </a:rPr>
              <a:t>д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о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90447" y="3280611"/>
            <a:ext cx="1214187" cy="1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951875" y="286351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200 м.</a:t>
            </a:r>
            <a:endParaRPr lang="uk-UA" dirty="0"/>
          </a:p>
        </p:txBody>
      </p:sp>
      <p:cxnSp>
        <p:nvCxnSpPr>
          <p:cNvPr id="26" name="Прямая со стрелкой 25"/>
          <p:cNvCxnSpPr>
            <a:endCxn id="8" idx="6"/>
          </p:cNvCxnSpPr>
          <p:nvPr/>
        </p:nvCxnSpPr>
        <p:spPr>
          <a:xfrm flipV="1">
            <a:off x="9004634" y="3296653"/>
            <a:ext cx="1903998" cy="8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24001" y="287005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1000 м.</a:t>
            </a:r>
            <a:endParaRPr lang="uk-UA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9135728" y="1948868"/>
            <a:ext cx="427622" cy="3118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9004634" y="386064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97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7359316" cy="6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Периметр безпеки</a:t>
            </a:r>
          </a:p>
          <a:p>
            <a:pPr marL="0" indent="0" algn="just"/>
            <a:endParaRPr lang="uk-UA" sz="2400" dirty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більше  200 літрів</a:t>
            </a: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7" t="19320" r="14546" b="27286"/>
          <a:stretch/>
        </p:blipFill>
        <p:spPr>
          <a:xfrm>
            <a:off x="5831305" y="2703094"/>
            <a:ext cx="1532021" cy="1219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418222" y="2249905"/>
            <a:ext cx="2358189" cy="21255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469732" y="1235242"/>
            <a:ext cx="6438900" cy="4122822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418222" y="3312695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90447" y="3280611"/>
            <a:ext cx="1214187" cy="1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4035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240 м.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58528" y="3288632"/>
            <a:ext cx="7178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341" y="2972834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240 м.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17372" y="3721770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97315" y="2277981"/>
            <a:ext cx="0" cy="585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485" y="3860649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240 м.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6660485" y="241686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240 м.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951875" y="286351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2400 м.</a:t>
            </a:r>
            <a:endParaRPr lang="uk-UA" dirty="0"/>
          </a:p>
        </p:txBody>
      </p:sp>
      <p:cxnSp>
        <p:nvCxnSpPr>
          <p:cNvPr id="26" name="Прямая со стрелкой 25"/>
          <p:cNvCxnSpPr>
            <a:endCxn id="8" idx="6"/>
          </p:cNvCxnSpPr>
          <p:nvPr/>
        </p:nvCxnSpPr>
        <p:spPr>
          <a:xfrm flipV="1">
            <a:off x="9004634" y="3296653"/>
            <a:ext cx="1903998" cy="8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24001" y="287005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5100 м.</a:t>
            </a:r>
            <a:endParaRPr lang="uk-UA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9135728" y="1948868"/>
            <a:ext cx="427622" cy="31181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9004634" y="386064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7500 м.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6816" r="15213" b="55950"/>
          <a:stretch/>
        </p:blipFill>
        <p:spPr>
          <a:xfrm>
            <a:off x="7124860" y="1483895"/>
            <a:ext cx="1654029" cy="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98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0073" y="18849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Фізична небезпека: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1. Пари хлору важчі за повітря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2. Пари поширюються по землі, збираються і залишаються в погано провітрюваних, низинних або замкнутих місцях (наприклад, каналізація, підвали та резервуари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indent="-457200" algn="just">
              <a:buAutoNum type="arabicPeriod"/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3. Слід уникати таких зон та завжди знаходитись проти вітру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dirty="0">
              <a:solidFill>
                <a:schemeClr val="tx1"/>
              </a:solidFill>
              <a:latin typeface="+mn-lt"/>
            </a:endParaRPr>
          </a:p>
          <a:p>
            <a:pPr indent="-457200" algn="just">
              <a:buAutoNum type="arabicPeriod"/>
            </a:pPr>
            <a:endParaRPr lang="uk-U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8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99</a:t>
            </a:fld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11"/>
            <a:ext cx="1580147" cy="1395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3926" y="1732547"/>
            <a:ext cx="10447422" cy="37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uk-UA" sz="2400" dirty="0" smtClean="0">
                <a:solidFill>
                  <a:srgbClr val="0070C0"/>
                </a:solidFill>
                <a:latin typeface="+mn-lt"/>
              </a:rPr>
              <a:t>Особливості клінічних ознак</a:t>
            </a:r>
          </a:p>
          <a:p>
            <a:pPr marL="0" indent="0" algn="just"/>
            <a:endParaRPr lang="uk-UA" sz="24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/>
            <a:r>
              <a:rPr lang="uk-UA" dirty="0" smtClean="0">
                <a:solidFill>
                  <a:schemeClr val="tx1"/>
                </a:solidFill>
                <a:latin typeface="+mn-lt"/>
              </a:rPr>
              <a:t>Респіраторні симптоми: 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можуть бути негайними або відстроченими на кілька годин або днів після впливу хлору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симптоми зазвичай зникають протягом 6 годин після легкого впливу, але можуть тривати протягом кількох днів після важкого впливу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погіршення може розвиватись протягом кількох годин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uk-UA" sz="1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uk-UA" sz="1800" dirty="0">
                <a:solidFill>
                  <a:schemeClr val="tx1"/>
                </a:solidFill>
                <a:latin typeface="+mn-lt"/>
              </a:rPr>
              <a:t>газоподібний хлор добре розчиняється у воді; тому він сильно подразнює при контакті з слизовими тканини, такими як очі, шкіра, ніс, горло та верхні дихальні </a:t>
            </a: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шляхи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при значних рівнях впливу розвивається значне подразнення верхніх дихальних шляхів і є ризик розвитку набряку легень та задухи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задуха є характерною початковою скаргою постраждалих внаслідок впливу хлору</a:t>
            </a:r>
          </a:p>
          <a:p>
            <a:pPr marL="342900" indent="-342900" algn="just">
              <a:buFontTx/>
              <a:buChar char="-"/>
            </a:pPr>
            <a:r>
              <a:rPr lang="uk-UA" sz="1800" dirty="0" smtClean="0">
                <a:solidFill>
                  <a:schemeClr val="tx1"/>
                </a:solidFill>
                <a:latin typeface="+mn-lt"/>
              </a:rPr>
              <a:t>більшість смертей відбувається протягом 24 годин і пов’язані з дихальною недостатністю</a:t>
            </a:r>
            <a:endParaRPr lang="uk-U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9915" y="778042"/>
            <a:ext cx="8843209" cy="84745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+mn-lt"/>
              </a:rPr>
              <a:t>Хлор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ій шаблон2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7269</Words>
  <Application>Microsoft Office PowerPoint</Application>
  <PresentationFormat>Произвольный</PresentationFormat>
  <Paragraphs>1396</Paragraphs>
  <Slides>136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136</vt:i4>
      </vt:variant>
    </vt:vector>
  </HeadingPairs>
  <TitlesOfParts>
    <vt:vector size="140" baseType="lpstr">
      <vt:lpstr>Arial</vt:lpstr>
      <vt:lpstr>Calibri</vt:lpstr>
      <vt:lpstr>Georgia</vt:lpstr>
      <vt:lpstr>мій шаблон2</vt:lpstr>
      <vt:lpstr>Організація надання екстреної медичної допомоги постраждалим внаслідок дії хімічних агентів на етапах евакуації</vt:lpstr>
      <vt:lpstr>Презентация PowerPoint</vt:lpstr>
      <vt:lpstr>Ресурси</vt:lpstr>
      <vt:lpstr>Цілі курсу </vt:lpstr>
      <vt:lpstr>Презентация PowerPoint</vt:lpstr>
      <vt:lpstr>Рівні ЗІЗ </vt:lpstr>
      <vt:lpstr>Рівні ЗІЗ </vt:lpstr>
      <vt:lpstr>Рівні ЗІЗ </vt:lpstr>
      <vt:lpstr>Рівні ЗІЗ </vt:lpstr>
      <vt:lpstr>Рівні ЗІЗ </vt:lpstr>
      <vt:lpstr>Інструкція з одягання капюшона для аварійної евакуації.</vt:lpstr>
      <vt:lpstr>Капюшон для аварійної евакуації.</vt:lpstr>
      <vt:lpstr>Інструкція з одягання CBRN маски.</vt:lpstr>
      <vt:lpstr>CBRN маска</vt:lpstr>
      <vt:lpstr>Інструкція з одягання NBC комбінезону.</vt:lpstr>
      <vt:lpstr>Інструкція з одягання NBC комбінезону.</vt:lpstr>
      <vt:lpstr>Інструкція з знімання ЗІЗ.</vt:lpstr>
      <vt:lpstr>Інструкція з знімання ЗІЗ.</vt:lpstr>
      <vt:lpstr>Презентация PowerPoint</vt:lpstr>
      <vt:lpstr>Презентация PowerPoint</vt:lpstr>
      <vt:lpstr>Варіанти деконтамінаційних зон</vt:lpstr>
      <vt:lpstr>Презентация PowerPoint</vt:lpstr>
      <vt:lpstr>Варіанти деконтамінаційних зон</vt:lpstr>
      <vt:lpstr>Варіанти деконтамінаційних зон</vt:lpstr>
      <vt:lpstr>Презентация PowerPoint</vt:lpstr>
      <vt:lpstr>Організаційна схема маршруту постраждлих</vt:lpstr>
      <vt:lpstr>Схема деконтамінаційної лінії</vt:lpstr>
      <vt:lpstr>Загальні вимоги до зони деконтамінації</vt:lpstr>
      <vt:lpstr>Команда в зоні деконтамінації </vt:lpstr>
      <vt:lpstr>Команда в зоні деконтамінації </vt:lpstr>
      <vt:lpstr>Особливості медичного сортування</vt:lpstr>
      <vt:lpstr>Особливості медичного сортування</vt:lpstr>
      <vt:lpstr>Команда в зоні деконтамінації </vt:lpstr>
      <vt:lpstr>Команда в зоні деконтамінації </vt:lpstr>
      <vt:lpstr>Команда в зоні деконтамінації </vt:lpstr>
      <vt:lpstr>Команда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Дії в зоні деконтамінації </vt:lpstr>
      <vt:lpstr>Деконтамінація автомобілів ЕМД та транспортних засобів</vt:lpstr>
      <vt:lpstr>Деконтамінація автомобілів ЕМД та транспортних засобів</vt:lpstr>
      <vt:lpstr>Деконтамінація автомобілів ЕМД та транспортних засобів</vt:lpstr>
      <vt:lpstr>Деконтамінація приміщень </vt:lpstr>
      <vt:lpstr>Деконтамінація приміщень </vt:lpstr>
      <vt:lpstr>Деконтамінація приміщень </vt:lpstr>
      <vt:lpstr>Суха деконтамінація за допомогою RSDL </vt:lpstr>
      <vt:lpstr>Суха деконтамінація за допомогою RSDL </vt:lpstr>
      <vt:lpstr>Суха деконтамінація за допомогою RSDL </vt:lpstr>
      <vt:lpstr>Презентация PowerPoint</vt:lpstr>
      <vt:lpstr>Групи хімічних агентів </vt:lpstr>
      <vt:lpstr>Групи хімічних агентів </vt:lpstr>
      <vt:lpstr>Презентация PowerPoint</vt:lpstr>
      <vt:lpstr>Особливості проведення САВСDE.</vt:lpstr>
      <vt:lpstr>Агенти нервово-паралітичної дії  </vt:lpstr>
      <vt:lpstr>Агенти нервово-паралітичної дії 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нервово-паралітичної дії </vt:lpstr>
      <vt:lpstr>Агенти шкірно-наривної дії</vt:lpstr>
      <vt:lpstr>Агенти шкірно-наривної дії</vt:lpstr>
      <vt:lpstr>Агенти шкірно-наривної дії</vt:lpstr>
      <vt:lpstr>Агенти шкірно-наривної дії</vt:lpstr>
      <vt:lpstr>Агенти шкірно-наривної дії</vt:lpstr>
      <vt:lpstr>Агенти шкірно-наривної дії</vt:lpstr>
      <vt:lpstr>Агенти задушливої дії</vt:lpstr>
      <vt:lpstr>Агенти задушливої дії</vt:lpstr>
      <vt:lpstr>Агенти, що порушують транспортування кисню</vt:lpstr>
      <vt:lpstr>Агенти, що порушують транспортування кисню</vt:lpstr>
      <vt:lpstr>Агенти, що порушують транспортування кисню</vt:lpstr>
      <vt:lpstr>Агенти, психотропної дії</vt:lpstr>
      <vt:lpstr>Агенти, психотропної дії</vt:lpstr>
      <vt:lpstr>Агенти, психотропної дії</vt:lpstr>
      <vt:lpstr>Агенти, психотропної дії</vt:lpstr>
      <vt:lpstr>Презентация PowerPoint</vt:lpstr>
      <vt:lpstr>Презентация PowerPoint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Хлор</vt:lpstr>
      <vt:lpstr>Презентация PowerPoint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Аміак</vt:lpstr>
      <vt:lpstr>Презентация PowerPoint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Фосген</vt:lpstr>
      <vt:lpstr>Презентация PowerPoint</vt:lpstr>
      <vt:lpstr>Чим краще ми підготовлені - тим менше ймовірність виникнення критичної ситуації.  Кількість помилок прямо пропорційна тривалості  підготовки та тренувань.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Паша Хочай</cp:lastModifiedBy>
  <cp:revision>281</cp:revision>
  <dcterms:modified xsi:type="dcterms:W3CDTF">2022-03-23T12:01:19Z</dcterms:modified>
</cp:coreProperties>
</file>